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8" r:id="rId4"/>
    <p:sldId id="264" r:id="rId5"/>
    <p:sldId id="260" r:id="rId6"/>
    <p:sldId id="257" r:id="rId7"/>
    <p:sldId id="261" r:id="rId8"/>
    <p:sldId id="258" r:id="rId9"/>
    <p:sldId id="259" r:id="rId10"/>
    <p:sldId id="262" r:id="rId11"/>
    <p:sldId id="265" r:id="rId12"/>
    <p:sldId id="266" r:id="rId13"/>
    <p:sldId id="263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1AA00-0864-4EB9-A485-9F3DA90E7CCC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3E69-4C68-4A1A-9A5C-83CF9C03ED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06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Evaluators,</a:t>
            </a:r>
            <a:r>
              <a:rPr lang="en-US" baseline="0" dirty="0" smtClean="0"/>
              <a:t> abnormal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3E69-4C68-4A1A-9A5C-83CF9C03EDC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Mean shift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3E69-4C68-4A1A-9A5C-83CF9C03EDC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9ABDF6-A220-45CA-A910-CEDF0E9F6593}" type="datetimeFigureOut">
              <a:rPr lang="en-US" smtClean="0"/>
              <a:pPr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B8DC28-02F7-49CA-B1B5-A83A9F694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524000"/>
            <a:ext cx="6477000" cy="4343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Use of Control Samples in Seed Testing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Bryce </a:t>
            </a:r>
            <a:r>
              <a:rPr lang="en-US" sz="1600" dirty="0" err="1" smtClean="0"/>
              <a:t>Callighan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Melissa Phillips</a:t>
            </a:r>
            <a:br>
              <a:rPr lang="en-US" sz="1600" dirty="0" smtClean="0"/>
            </a:br>
            <a:r>
              <a:rPr lang="en-US" sz="1600" dirty="0" smtClean="0"/>
              <a:t>Monsanto - Waterman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AOSA/SCST April 2014 Webinar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control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Identify two lots to use per crop/test condition</a:t>
            </a:r>
          </a:p>
          <a:p>
            <a:r>
              <a:rPr lang="en-US" dirty="0" smtClean="0"/>
              <a:t>Don’t always choose the highest quality lots. </a:t>
            </a:r>
          </a:p>
          <a:p>
            <a:pPr lvl="1"/>
            <a:r>
              <a:rPr lang="en-US" dirty="0" smtClean="0"/>
              <a:t>High vigor seed may perform well even with additional stress.</a:t>
            </a:r>
          </a:p>
          <a:p>
            <a:pPr lvl="1"/>
            <a:r>
              <a:rPr lang="en-US" dirty="0" smtClean="0"/>
              <a:t>High vigor seed that always performs well in normal stress conditions won’t alert you if a test under-stressed the seed</a:t>
            </a:r>
          </a:p>
          <a:p>
            <a:r>
              <a:rPr lang="en-US" dirty="0" smtClean="0"/>
              <a:t>Don’t go too low in quality</a:t>
            </a:r>
          </a:p>
          <a:p>
            <a:pPr lvl="1"/>
            <a:r>
              <a:rPr lang="en-US" dirty="0" smtClean="0"/>
              <a:t>Too low in quality could result in a higher standard deviation which could mask any alarms.</a:t>
            </a:r>
          </a:p>
          <a:p>
            <a:r>
              <a:rPr lang="en-US" dirty="0" smtClean="0"/>
              <a:t>Why two? </a:t>
            </a:r>
          </a:p>
          <a:p>
            <a:pPr lvl="1"/>
            <a:r>
              <a:rPr lang="en-US" dirty="0" smtClean="0"/>
              <a:t>Changes of 1 sample may just be due to the seed lot, where changes that affect both lots can easily be attributed to the testing process.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8763000" y="6477000"/>
            <a:ext cx="304800" cy="3048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Terminology for Process Control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153400" cy="4495800"/>
          </a:xfrm>
        </p:spPr>
        <p:txBody>
          <a:bodyPr/>
          <a:lstStyle/>
          <a:p>
            <a:r>
              <a:rPr lang="en-US" dirty="0" smtClean="0"/>
              <a:t>Mean – The average of your control samples</a:t>
            </a:r>
          </a:p>
          <a:p>
            <a:endParaRPr lang="en-US" dirty="0" smtClean="0"/>
          </a:p>
          <a:p>
            <a:r>
              <a:rPr lang="en-US" dirty="0" smtClean="0"/>
              <a:t>Standard Deviation (Sigma) – How much variation there is from the mean.  Two sets of tests can both have an average of 80, but have different Standard Deviations</a:t>
            </a:r>
          </a:p>
          <a:p>
            <a:pPr lvl="1"/>
            <a:r>
              <a:rPr lang="en-US" dirty="0" smtClean="0"/>
              <a:t>Test 1: 90, Test 2: 70.  Mean = 80, </a:t>
            </a:r>
            <a:r>
              <a:rPr lang="en-US" dirty="0" err="1" smtClean="0"/>
              <a:t>StDev</a:t>
            </a:r>
            <a:r>
              <a:rPr lang="en-US" dirty="0" smtClean="0"/>
              <a:t> = 14.14</a:t>
            </a:r>
          </a:p>
          <a:p>
            <a:pPr lvl="1"/>
            <a:r>
              <a:rPr lang="en-US" dirty="0" smtClean="0"/>
              <a:t>Test 1: 82, Test 2: 78.  Mean = 80, </a:t>
            </a:r>
            <a:r>
              <a:rPr lang="en-US" dirty="0" err="1" smtClean="0"/>
              <a:t>StDev</a:t>
            </a:r>
            <a:r>
              <a:rPr lang="en-US" dirty="0" smtClean="0"/>
              <a:t> = 2.83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Terminology for Process Control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153400" cy="4495800"/>
          </a:xfrm>
        </p:spPr>
        <p:txBody>
          <a:bodyPr/>
          <a:lstStyle/>
          <a:p>
            <a:r>
              <a:rPr lang="en-US" dirty="0" smtClean="0"/>
              <a:t>UCL and LCL – Upper and Lower Control Limit.  This is 3 x the Standard Deviation.</a:t>
            </a:r>
          </a:p>
          <a:p>
            <a:endParaRPr lang="en-US" dirty="0" smtClean="0"/>
          </a:p>
          <a:p>
            <a:r>
              <a:rPr lang="en-US" dirty="0" smtClean="0"/>
              <a:t>Alarm – When a data point is outside of the UCL or LCL.  Also when a data trend violates a set of rules.</a:t>
            </a:r>
          </a:p>
          <a:p>
            <a:endParaRPr lang="en-US" dirty="0" smtClean="0"/>
          </a:p>
          <a:p>
            <a:r>
              <a:rPr lang="en-US" dirty="0" smtClean="0"/>
              <a:t>For rules</a:t>
            </a:r>
          </a:p>
          <a:p>
            <a:pPr lvl="1"/>
            <a:r>
              <a:rPr lang="en-US" dirty="0" smtClean="0"/>
              <a:t>http://www.sqconline.com/about-control-charts </a:t>
            </a:r>
          </a:p>
        </p:txBody>
      </p:sp>
      <p:sp>
        <p:nvSpPr>
          <p:cNvPr id="4" name="Lightning Bolt 3"/>
          <p:cNvSpPr/>
          <p:nvPr/>
        </p:nvSpPr>
        <p:spPr>
          <a:xfrm>
            <a:off x="8763000" y="6477000"/>
            <a:ext cx="304800" cy="30480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Replace your control samples annually to avoid a sudden drop off in quality</a:t>
            </a:r>
          </a:p>
          <a:p>
            <a:pPr lvl="1"/>
            <a:r>
              <a:rPr lang="en-US" dirty="0" smtClean="0"/>
              <a:t>If possible, don’t change control samples during your busy season</a:t>
            </a:r>
          </a:p>
          <a:p>
            <a:r>
              <a:rPr lang="en-US" dirty="0" smtClean="0"/>
              <a:t>If you have a lot of species in a lab, identify the most susceptible or high impact species.  If you only test a species a handful of times, you probably don’t need a control sample of that species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Regardless of type of lab that you are in…</a:t>
            </a:r>
          </a:p>
          <a:p>
            <a:pPr lvl="1"/>
            <a:r>
              <a:rPr lang="en-US" dirty="0" smtClean="0"/>
              <a:t>Private, Regulatory, Independent</a:t>
            </a:r>
          </a:p>
          <a:p>
            <a:endParaRPr lang="en-US" dirty="0" smtClean="0"/>
          </a:p>
          <a:p>
            <a:r>
              <a:rPr lang="en-US" dirty="0" smtClean="0"/>
              <a:t>The key to our success is data integrity, reliability and repeatability for our customers</a:t>
            </a:r>
          </a:p>
          <a:p>
            <a:pPr lvl="2">
              <a:buNone/>
            </a:pPr>
            <a:r>
              <a:rPr lang="en-US" dirty="0" smtClean="0"/>
              <a:t>The use of control samples enables us to achieve this.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27256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76200"/>
            <a:ext cx="41529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ck Arc 5"/>
          <p:cNvSpPr/>
          <p:nvPr/>
        </p:nvSpPr>
        <p:spPr>
          <a:xfrm rot="10169147">
            <a:off x="2057400" y="2133600"/>
            <a:ext cx="2590800" cy="1143000"/>
          </a:xfrm>
          <a:prstGeom prst="blockArc">
            <a:avLst>
              <a:gd name="adj1" fmla="val 9974227"/>
              <a:gd name="adj2" fmla="val 338173"/>
              <a:gd name="adj3" fmla="val 14653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21034673">
            <a:off x="2764192" y="3245323"/>
            <a:ext cx="1511166" cy="381000"/>
          </a:xfrm>
          <a:prstGeom prst="ellips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Standard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2117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samples can be a useful tool in the lab to ensure testing parameters were maintained or performed as expected. </a:t>
            </a:r>
          </a:p>
          <a:p>
            <a:endParaRPr lang="en-US" dirty="0" smtClean="0"/>
          </a:p>
          <a:p>
            <a:r>
              <a:rPr lang="en-US" dirty="0" smtClean="0"/>
              <a:t>We will talk about </a:t>
            </a:r>
          </a:p>
          <a:p>
            <a:pPr lvl="1"/>
            <a:r>
              <a:rPr lang="en-US" dirty="0" smtClean="0"/>
              <a:t>How to select seed </a:t>
            </a:r>
          </a:p>
          <a:p>
            <a:pPr lvl="1"/>
            <a:r>
              <a:rPr lang="en-US" dirty="0" smtClean="0"/>
              <a:t>How to determine frequency</a:t>
            </a:r>
          </a:p>
          <a:p>
            <a:pPr lvl="1"/>
            <a:r>
              <a:rPr lang="en-US" dirty="0" smtClean="0"/>
              <a:t>How to use control charts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attendees or labs currently use control samples?</a:t>
            </a:r>
          </a:p>
          <a:p>
            <a:endParaRPr lang="en-US" dirty="0" smtClean="0"/>
          </a:p>
          <a:p>
            <a:r>
              <a:rPr lang="en-US" dirty="0" smtClean="0"/>
              <a:t>Yes, we use</a:t>
            </a:r>
          </a:p>
          <a:p>
            <a:endParaRPr lang="en-US" dirty="0" smtClean="0"/>
          </a:p>
          <a:p>
            <a:r>
              <a:rPr lang="en-US" dirty="0" smtClean="0"/>
              <a:t>No, we do not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are a hard working member of AOSA/SCST who just evaluated a sample with a 56% germination score.</a:t>
            </a:r>
          </a:p>
          <a:p>
            <a:endParaRPr lang="en-US" dirty="0" smtClean="0"/>
          </a:p>
          <a:p>
            <a:r>
              <a:rPr lang="en-US" dirty="0" smtClean="0"/>
              <a:t>Should the sample be retested?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– Cont.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19401"/>
            <a:ext cx="51816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control sample used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Submitted Sample Test Result = 56% germination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3810001"/>
            <a:ext cx="51816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Control Sample significantly lower than expected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Submitted Sample Test Result = 56% germination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724401"/>
            <a:ext cx="5181600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Control Sample performed as expected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Submitted Sample Test Result = 56% germination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59080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365760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457200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7497" y="2960132"/>
            <a:ext cx="29941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 Reported- Unreliable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3962400"/>
            <a:ext cx="29941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Process Failure- Retest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9799" y="4865132"/>
            <a:ext cx="304800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Result Reported- Data Reliable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samples are a “known”  or a reference of what should be.</a:t>
            </a:r>
          </a:p>
          <a:p>
            <a:r>
              <a:rPr lang="en-US" dirty="0" smtClean="0"/>
              <a:t>These samples are expected to behave in a predicted way in each test situation.</a:t>
            </a:r>
          </a:p>
          <a:p>
            <a:r>
              <a:rPr lang="en-US" dirty="0" smtClean="0"/>
              <a:t>When these samples behave in an unexpected way, it can be used as an indicator that there was  variation within the testing process.</a:t>
            </a:r>
          </a:p>
          <a:p>
            <a:r>
              <a:rPr lang="en-US" dirty="0" smtClean="0"/>
              <a:t>This can be used to verify that a process was executed as required and that the data from that test is reliable.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 cont.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use control samples that behave in an expected manner, “Real” sample data even if unexpected can be a reliable result.</a:t>
            </a:r>
          </a:p>
          <a:p>
            <a:r>
              <a:rPr lang="en-US" dirty="0" smtClean="0"/>
              <a:t>Process control samples can be used as a baseline for any improvements or problem solving measures performed </a:t>
            </a:r>
            <a:r>
              <a:rPr lang="en-US" smtClean="0"/>
              <a:t>in the lab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 Tale of No Reference - True Story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Purchased an </a:t>
            </a:r>
            <a:r>
              <a:rPr lang="en-US" i="1" u="sng" dirty="0" smtClean="0"/>
              <a:t>expensive &amp; award winning</a:t>
            </a:r>
            <a:r>
              <a:rPr lang="en-US" u="sng" dirty="0" smtClean="0"/>
              <a:t> </a:t>
            </a:r>
            <a:r>
              <a:rPr lang="en-US" dirty="0" smtClean="0"/>
              <a:t>bottle of cider I had never had before.</a:t>
            </a:r>
          </a:p>
          <a:p>
            <a:r>
              <a:rPr lang="en-US" dirty="0" smtClean="0"/>
              <a:t>Expected- An amazing beverage.</a:t>
            </a:r>
          </a:p>
          <a:p>
            <a:r>
              <a:rPr lang="en-US" dirty="0" smtClean="0"/>
              <a:t>Actual Outcome- Worst. Taste. Ever.</a:t>
            </a:r>
          </a:p>
          <a:p>
            <a:r>
              <a:rPr lang="en-US" dirty="0" smtClean="0"/>
              <a:t>Assumptions- Bottle was bad, bad batch, it had sat in my trunk on a hot day.</a:t>
            </a:r>
          </a:p>
          <a:p>
            <a:endParaRPr lang="en-US" dirty="0" smtClean="0"/>
          </a:p>
          <a:p>
            <a:r>
              <a:rPr lang="en-US" dirty="0" smtClean="0"/>
              <a:t>Bought another bottle- Still bad</a:t>
            </a:r>
          </a:p>
          <a:p>
            <a:endParaRPr lang="en-US" dirty="0" smtClean="0"/>
          </a:p>
          <a:p>
            <a:r>
              <a:rPr lang="en-US" dirty="0" smtClean="0"/>
              <a:t>Without a control or a reference I was unable to accept that the cider was supposed to taste that way, and had to do an expensive  unnecessary “retest" to confirm initial outcome.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control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 critical processes that can be affected by minute changes within test constraints</a:t>
            </a:r>
          </a:p>
          <a:p>
            <a:pPr lvl="1"/>
            <a:r>
              <a:rPr lang="en-US" dirty="0" smtClean="0"/>
              <a:t>Vigor Tests</a:t>
            </a:r>
          </a:p>
          <a:p>
            <a:pPr lvl="1"/>
            <a:r>
              <a:rPr lang="en-US" dirty="0" smtClean="0"/>
              <a:t> For example: Accelerated Aging </a:t>
            </a:r>
          </a:p>
          <a:p>
            <a:pPr lvl="2"/>
            <a:r>
              <a:rPr lang="en-US" dirty="0" smtClean="0"/>
              <a:t>Time and Temp play a huge factor in outcomes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 your lab you will need to identify and understand</a:t>
            </a:r>
          </a:p>
          <a:p>
            <a:pPr lvl="1"/>
            <a:r>
              <a:rPr lang="en-US" dirty="0" smtClean="0"/>
              <a:t>Processes at risk for variation</a:t>
            </a:r>
          </a:p>
          <a:p>
            <a:pPr lvl="1"/>
            <a:r>
              <a:rPr lang="en-US" dirty="0" smtClean="0"/>
              <a:t>Determine what part of the process is at highest risk of compromising the test.  This is to be monitored and the frequency established.</a:t>
            </a:r>
          </a:p>
          <a:p>
            <a:pPr lvl="1"/>
            <a:r>
              <a:rPr lang="en-US" dirty="0" smtClean="0"/>
              <a:t>Per day, per chamber/germinator, per test, per crop/test condition, ect.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507</TotalTime>
  <Words>827</Words>
  <Application>Microsoft Office PowerPoint</Application>
  <PresentationFormat>On-screen Show (4:3)</PresentationFormat>
  <Paragraphs>112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Use of Control Samples in Seed Testing  Bryce Callighan Melissa Phillips Monsanto - Waterman </vt:lpstr>
      <vt:lpstr>PowerPoint Presentation</vt:lpstr>
      <vt:lpstr>Question </vt:lpstr>
      <vt:lpstr>Scenario</vt:lpstr>
      <vt:lpstr>Scenario – Cont.</vt:lpstr>
      <vt:lpstr>The Why</vt:lpstr>
      <vt:lpstr>The Why cont.</vt:lpstr>
      <vt:lpstr>A Tale of No Reference - True Story  </vt:lpstr>
      <vt:lpstr>When to use control samples</vt:lpstr>
      <vt:lpstr>How to select control samples</vt:lpstr>
      <vt:lpstr>Some Terminology for Process Control Charts</vt:lpstr>
      <vt:lpstr>Some Terminology for Process Control Charts</vt:lpstr>
      <vt:lpstr>Tips</vt:lpstr>
      <vt:lpstr>Conclusion</vt:lpstr>
      <vt:lpstr>PowerPoint Presentation</vt:lpstr>
    </vt:vector>
  </TitlesOfParts>
  <Company>Monsanto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Control Samples in Seed Testing</dc:title>
  <dc:creator>melissa Phillips</dc:creator>
  <cp:lastModifiedBy>admin</cp:lastModifiedBy>
  <cp:revision>17</cp:revision>
  <dcterms:created xsi:type="dcterms:W3CDTF">2014-02-18T16:14:19Z</dcterms:created>
  <dcterms:modified xsi:type="dcterms:W3CDTF">2016-06-29T18:09:49Z</dcterms:modified>
</cp:coreProperties>
</file>