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56" r:id="rId2"/>
    <p:sldId id="323" r:id="rId3"/>
    <p:sldId id="324" r:id="rId4"/>
    <p:sldId id="325" r:id="rId5"/>
    <p:sldId id="326" r:id="rId6"/>
    <p:sldId id="327" r:id="rId7"/>
    <p:sldId id="328" r:id="rId8"/>
    <p:sldId id="370" r:id="rId9"/>
    <p:sldId id="369" r:id="rId10"/>
    <p:sldId id="334" r:id="rId11"/>
    <p:sldId id="332" r:id="rId12"/>
    <p:sldId id="372" r:id="rId13"/>
    <p:sldId id="374" r:id="rId14"/>
    <p:sldId id="385" r:id="rId15"/>
    <p:sldId id="394" r:id="rId16"/>
    <p:sldId id="388" r:id="rId17"/>
    <p:sldId id="333" r:id="rId18"/>
    <p:sldId id="381" r:id="rId19"/>
    <p:sldId id="392" r:id="rId20"/>
    <p:sldId id="380" r:id="rId21"/>
    <p:sldId id="378" r:id="rId22"/>
    <p:sldId id="383" r:id="rId23"/>
    <p:sldId id="396" r:id="rId24"/>
    <p:sldId id="382" r:id="rId25"/>
    <p:sldId id="377" r:id="rId26"/>
    <p:sldId id="390" r:id="rId27"/>
    <p:sldId id="335" r:id="rId28"/>
    <p:sldId id="294" r:id="rId29"/>
    <p:sldId id="320" r:id="rId30"/>
    <p:sldId id="337" r:id="rId31"/>
    <p:sldId id="347" r:id="rId32"/>
    <p:sldId id="363" r:id="rId33"/>
    <p:sldId id="354" r:id="rId34"/>
    <p:sldId id="353" r:id="rId35"/>
    <p:sldId id="300" r:id="rId36"/>
    <p:sldId id="356" r:id="rId37"/>
    <p:sldId id="338" r:id="rId38"/>
    <p:sldId id="303" r:id="rId39"/>
    <p:sldId id="351" r:id="rId40"/>
    <p:sldId id="359" r:id="rId41"/>
    <p:sldId id="361" r:id="rId42"/>
    <p:sldId id="340" r:id="rId43"/>
    <p:sldId id="349" r:id="rId44"/>
    <p:sldId id="310" r:id="rId45"/>
    <p:sldId id="312" r:id="rId46"/>
    <p:sldId id="316" r:id="rId47"/>
    <p:sldId id="319" r:id="rId48"/>
    <p:sldId id="322" r:id="rId49"/>
    <p:sldId id="330" r:id="rId50"/>
    <p:sldId id="341" r:id="rId51"/>
    <p:sldId id="32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24" autoAdjust="0"/>
  </p:normalViewPr>
  <p:slideViewPr>
    <p:cSldViewPr>
      <p:cViewPr>
        <p:scale>
          <a:sx n="78" d="100"/>
          <a:sy n="78" d="100"/>
        </p:scale>
        <p:origin x="-26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7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F337A-0931-472C-B5F7-2FC542AB54C5}" type="datetimeFigureOut">
              <a:rPr lang="en-US" smtClean="0"/>
              <a:pPr/>
              <a:t>11/5/2013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8D36-BB9D-4F72-A9B3-AA3B14DC8BAC}" type="slidenum">
              <a:rPr lang="en-US" smtClean="0"/>
              <a:pPr/>
              <a:t>‹#›</a:t>
            </a:fld>
            <a:endParaRPr lang="en-US" dirty="0"/>
          </a:p>
        </p:txBody>
      </p:sp>
    </p:spTree>
    <p:extLst>
      <p:ext uri="{BB962C8B-B14F-4D97-AF65-F5344CB8AC3E}">
        <p14:creationId xmlns:p14="http://schemas.microsoft.com/office/powerpoint/2010/main" val="214225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8D36-BB9D-4F72-A9B3-AA3B14DC8BAC}" type="slidenum">
              <a:rPr lang="en-US" smtClean="0"/>
              <a:pPr/>
              <a:t>21</a:t>
            </a:fld>
            <a:endParaRPr lang="en-US" dirty="0"/>
          </a:p>
        </p:txBody>
      </p:sp>
    </p:spTree>
    <p:extLst>
      <p:ext uri="{BB962C8B-B14F-4D97-AF65-F5344CB8AC3E}">
        <p14:creationId xmlns:p14="http://schemas.microsoft.com/office/powerpoint/2010/main" val="423412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8D36-BB9D-4F72-A9B3-AA3B14DC8BAC}" type="slidenum">
              <a:rPr lang="en-US" smtClean="0"/>
              <a:pPr/>
              <a:t>39</a:t>
            </a:fld>
            <a:endParaRPr lang="en-US" dirty="0"/>
          </a:p>
        </p:txBody>
      </p:sp>
    </p:spTree>
    <p:extLst>
      <p:ext uri="{BB962C8B-B14F-4D97-AF65-F5344CB8AC3E}">
        <p14:creationId xmlns:p14="http://schemas.microsoft.com/office/powerpoint/2010/main" val="372702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97260C-8462-4FBE-85DE-3BAC534799AC}" type="datetime1">
              <a:rPr lang="en-US" smtClean="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8E4AB-A946-406F-A717-A4205C68154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4AEB5-2E1F-495B-9C4C-ACAC76267F86}" type="datetime1">
              <a:rPr lang="en-US" smtClean="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8E4AB-A946-406F-A717-A4205C68154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E9081-EBB5-42D8-8F16-AC3529783E15}" type="datetime1">
              <a:rPr lang="en-US" smtClean="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8E4AB-A946-406F-A717-A4205C6815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D1F50A-E9B5-41FE-8EB3-525F2A09265B}" type="datetime1">
              <a:rPr lang="en-US" smtClean="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8E4AB-A946-406F-A717-A4205C68154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4745D7-466F-4CE9-8F59-0A6A3077D717}" type="datetime1">
              <a:rPr lang="en-US" smtClean="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8E4AB-A946-406F-A717-A4205C68154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13FE9-7368-4A7A-8F9A-7580480144AF}" type="datetime1">
              <a:rPr lang="en-US" smtClean="0"/>
              <a:pPr/>
              <a:t>11/5/2013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E8E4AB-A946-406F-A717-A4205C68154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5EAFC6-29DA-4B21-A4F4-CB32E2923790}" type="datetime1">
              <a:rPr lang="en-US" smtClean="0"/>
              <a:pPr/>
              <a:t>11/5/2013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E8E4AB-A946-406F-A717-A4205C68154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32DC4-EF73-4F76-B50B-1C6BFD706E97}" type="datetime1">
              <a:rPr lang="en-US" smtClean="0"/>
              <a:pPr/>
              <a:t>11/5/2013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E8E4AB-A946-406F-A717-A4205C68154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382D9-09C3-40AF-9FA1-6F66C02F8AA4}" type="datetime1">
              <a:rPr lang="en-US" smtClean="0"/>
              <a:pPr/>
              <a:t>11/5/2013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E8E4AB-A946-406F-A717-A4205C6815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9FA86-07C8-45D9-AFB5-113FDA19BBA0}" type="datetime1">
              <a:rPr lang="en-US" smtClean="0"/>
              <a:pPr/>
              <a:t>11/5/2013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E8E4AB-A946-406F-A717-A4205C68154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4F709-2109-40AC-B870-9C9F6589E534}" type="datetime1">
              <a:rPr lang="en-US" smtClean="0"/>
              <a:pPr/>
              <a:t>11/5/2013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E8E4AB-A946-406F-A717-A4205C68154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CBFAA-25B0-423A-BE52-ABB59803253F}" type="datetime1">
              <a:rPr lang="en-US" smtClean="0"/>
              <a:pPr/>
              <a:t>11/5/2013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8E4AB-A946-406F-A717-A4205C68154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3505200"/>
          </a:xfrm>
        </p:spPr>
        <p:txBody>
          <a:bodyPr>
            <a:normAutofit fontScale="90000"/>
          </a:bodyPr>
          <a:lstStyle/>
          <a:p>
            <a:r>
              <a:rPr lang="en-US" dirty="0" smtClean="0">
                <a:solidFill>
                  <a:schemeClr val="bg1"/>
                </a:solidFill>
              </a:rPr>
              <a:t/>
            </a:r>
            <a:br>
              <a:rPr lang="en-US" dirty="0" smtClean="0">
                <a:solidFill>
                  <a:schemeClr val="bg1"/>
                </a:solidFill>
              </a:rPr>
            </a:br>
            <a:r>
              <a:rPr lang="en-US" sz="4000" b="1" dirty="0" smtClean="0">
                <a:solidFill>
                  <a:schemeClr val="bg1"/>
                </a:solidFill>
              </a:rPr>
              <a:t>AOSA/SCST</a:t>
            </a:r>
            <a:br>
              <a:rPr lang="en-US" sz="4000" b="1" dirty="0" smtClean="0">
                <a:solidFill>
                  <a:schemeClr val="bg1"/>
                </a:solidFill>
              </a:rPr>
            </a:br>
            <a:r>
              <a:rPr lang="en-US" sz="4000" b="1" dirty="0" smtClean="0">
                <a:solidFill>
                  <a:schemeClr val="bg1"/>
                </a:solidFill>
              </a:rPr>
              <a:t>Asteraceae</a:t>
            </a:r>
            <a:r>
              <a:rPr lang="en-US" sz="4000" b="1" dirty="0">
                <a:solidFill>
                  <a:schemeClr val="bg1"/>
                </a:solidFill>
              </a:rPr>
              <a:t>, Sunflower family </a:t>
            </a:r>
            <a:r>
              <a:rPr lang="en-US" sz="4000" b="1" dirty="0" smtClean="0">
                <a:solidFill>
                  <a:schemeClr val="bg1"/>
                </a:solidFill>
              </a:rPr>
              <a:t>I</a:t>
            </a:r>
            <a:br>
              <a:rPr lang="en-US" sz="4000" b="1" dirty="0" smtClean="0">
                <a:solidFill>
                  <a:schemeClr val="bg1"/>
                </a:solidFill>
              </a:rPr>
            </a:br>
            <a:r>
              <a:rPr lang="en-US" sz="4000" b="1" dirty="0" smtClean="0">
                <a:solidFill>
                  <a:schemeClr val="bg1"/>
                </a:solidFill>
              </a:rPr>
              <a:t>Lettuce</a:t>
            </a:r>
            <a:r>
              <a:rPr lang="en-US" sz="3600" dirty="0" smtClean="0">
                <a:solidFill>
                  <a:schemeClr val="bg1"/>
                </a:solidFill>
              </a:rPr>
              <a:t/>
            </a:r>
            <a:br>
              <a:rPr lang="en-US" sz="3600" dirty="0" smtClean="0">
                <a:solidFill>
                  <a:schemeClr val="bg1"/>
                </a:solidFill>
              </a:rPr>
            </a:br>
            <a:r>
              <a:rPr lang="en-US" sz="2700" dirty="0" smtClean="0">
                <a:solidFill>
                  <a:schemeClr val="bg1"/>
                </a:solidFill>
              </a:rPr>
              <a:t> </a:t>
            </a:r>
            <a:r>
              <a:rPr lang="en-US" sz="3100" dirty="0" smtClean="0">
                <a:solidFill>
                  <a:schemeClr val="bg1"/>
                </a:solidFill>
              </a:rPr>
              <a:t> </a:t>
            </a:r>
            <a:r>
              <a:rPr lang="en-US" sz="3100" b="1" dirty="0" smtClean="0">
                <a:solidFill>
                  <a:schemeClr val="bg1"/>
                </a:solidFill>
              </a:rPr>
              <a:t>Seedling Evaluation Handbook Committee</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Subtitle 2"/>
          <p:cNvSpPr>
            <a:spLocks noGrp="1"/>
          </p:cNvSpPr>
          <p:nvPr>
            <p:ph type="subTitle" idx="1"/>
          </p:nvPr>
        </p:nvSpPr>
        <p:spPr>
          <a:xfrm>
            <a:off x="533400" y="3352800"/>
            <a:ext cx="8153400" cy="3200400"/>
          </a:xfrm>
        </p:spPr>
        <p:txBody>
          <a:bodyPr>
            <a:normAutofit lnSpcReduction="10000"/>
          </a:bodyPr>
          <a:lstStyle/>
          <a:p>
            <a:endParaRPr lang="en-US" i="1" dirty="0" smtClean="0">
              <a:solidFill>
                <a:schemeClr val="bg1"/>
              </a:solidFill>
            </a:endParaRPr>
          </a:p>
          <a:p>
            <a:r>
              <a:rPr lang="en-US" sz="5400" b="1" dirty="0" smtClean="0">
                <a:solidFill>
                  <a:schemeClr val="bg1"/>
                </a:solidFill>
              </a:rPr>
              <a:t>Lettuce Seedling Evaluation Webinar</a:t>
            </a:r>
          </a:p>
          <a:p>
            <a:r>
              <a:rPr lang="en-US" dirty="0" smtClean="0">
                <a:solidFill>
                  <a:schemeClr val="bg1"/>
                </a:solidFill>
              </a:rPr>
              <a:t> </a:t>
            </a:r>
            <a:br>
              <a:rPr lang="en-US" dirty="0" smtClean="0">
                <a:solidFill>
                  <a:schemeClr val="bg1"/>
                </a:solidFill>
              </a:rPr>
            </a:br>
            <a:r>
              <a:rPr lang="en-US" sz="2800" dirty="0" smtClean="0">
                <a:solidFill>
                  <a:schemeClr val="bg1"/>
                </a:solidFill>
              </a:rPr>
              <a:t>Presented by Elizabeth Bada, November 14,2013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Assessment of Seedlings </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buNone/>
            </a:pPr>
            <a:r>
              <a:rPr lang="en-US" b="1" dirty="0" smtClean="0">
                <a:solidFill>
                  <a:schemeClr val="bg1"/>
                </a:solidFill>
              </a:rPr>
              <a:t>Laboratory definition of germination; </a:t>
            </a:r>
          </a:p>
          <a:p>
            <a:pPr>
              <a:buFont typeface="Wingdings" pitchFamily="2" charset="2"/>
              <a:buChar char="v"/>
            </a:pPr>
            <a:r>
              <a:rPr lang="en-US" b="1" dirty="0" smtClean="0">
                <a:solidFill>
                  <a:schemeClr val="bg1"/>
                </a:solidFill>
              </a:rPr>
              <a:t> In seed laboratory practice, germination is the emergence and development of the essential structures of the seed embryo that, for the kind of seed in question, are indicative of the ability to produce a normal plant under favorable conditions. The objective of the germination test is to determine the percentage of normal seedlings in the test. (See section 6.2 a. of the AOSA Rules for Testing Seeds Vol. 1.)</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E6E8E4AB-A946-406F-A717-A4205C68154D}" type="slidenum">
              <a:rPr lang="en-US" smtClean="0"/>
              <a:pPr/>
              <a:t>10</a:t>
            </a:fld>
            <a:endParaRPr lang="en-US" dirty="0"/>
          </a:p>
        </p:txBody>
      </p:sp>
    </p:spTree>
    <p:extLst>
      <p:ext uri="{BB962C8B-B14F-4D97-AF65-F5344CB8AC3E}">
        <p14:creationId xmlns:p14="http://schemas.microsoft.com/office/powerpoint/2010/main" val="403726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Assessment of Seedlings </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b="1" dirty="0" smtClean="0">
                <a:solidFill>
                  <a:schemeClr val="bg1"/>
                </a:solidFill>
              </a:rPr>
              <a:t>Normal seedlings; </a:t>
            </a:r>
          </a:p>
          <a:p>
            <a:pPr>
              <a:buFont typeface="Wingdings" pitchFamily="2" charset="2"/>
              <a:buChar char="v"/>
            </a:pPr>
            <a:r>
              <a:rPr lang="en-US" b="1" dirty="0" smtClean="0">
                <a:solidFill>
                  <a:schemeClr val="bg1"/>
                </a:solidFill>
              </a:rPr>
              <a:t> In general, seedlings are classified as normal if they have no defects or only slight defects that will not impair the continued development of the seedling or plant when grown in soil under favorable conditions.         (See section 6.2 b. of the AOSA Rules Vol. 1.)</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E6E8E4AB-A946-406F-A717-A4205C68154D}" type="slidenum">
              <a:rPr lang="en-US" smtClean="0"/>
              <a:pPr/>
              <a:t>11</a:t>
            </a:fld>
            <a:endParaRPr lang="en-US" dirty="0"/>
          </a:p>
        </p:txBody>
      </p:sp>
    </p:spTree>
    <p:extLst>
      <p:ext uri="{BB962C8B-B14F-4D97-AF65-F5344CB8AC3E}">
        <p14:creationId xmlns:p14="http://schemas.microsoft.com/office/powerpoint/2010/main" val="389251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467" y="123882"/>
            <a:ext cx="2133600" cy="563562"/>
          </a:xfrm>
        </p:spPr>
        <p:txBody>
          <a:bodyPr>
            <a:normAutofit fontScale="90000"/>
          </a:bodyPr>
          <a:lstStyle/>
          <a:p>
            <a:r>
              <a:rPr lang="en-US" b="1" dirty="0" smtClean="0">
                <a:solidFill>
                  <a:schemeClr val="bg1"/>
                </a:solidFill>
              </a:rPr>
              <a:t>Image 2</a:t>
            </a:r>
            <a:endParaRPr lang="en-US" b="1" dirty="0">
              <a:solidFill>
                <a:schemeClr val="bg1"/>
              </a:solidFill>
            </a:endParaRPr>
          </a:p>
        </p:txBody>
      </p:sp>
      <p:sp>
        <p:nvSpPr>
          <p:cNvPr id="6" name="TextBox 5"/>
          <p:cNvSpPr txBox="1"/>
          <p:nvPr/>
        </p:nvSpPr>
        <p:spPr>
          <a:xfrm>
            <a:off x="5181600" y="838200"/>
            <a:ext cx="36576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100%</a:t>
            </a:r>
          </a:p>
          <a:p>
            <a:pPr>
              <a:buFont typeface="Arial" pitchFamily="34" charset="0"/>
              <a:buChar char="•"/>
            </a:pPr>
            <a:r>
              <a:rPr lang="en-US" sz="2400" b="1" dirty="0" smtClean="0">
                <a:solidFill>
                  <a:schemeClr val="bg1"/>
                </a:solidFill>
              </a:rPr>
              <a:t>Abnormal: 0%</a:t>
            </a:r>
            <a:endParaRPr lang="en-US" sz="2400" b="1" dirty="0">
              <a:solidFill>
                <a:schemeClr val="bg1"/>
              </a:solidFill>
            </a:endParaRPr>
          </a:p>
        </p:txBody>
      </p:sp>
      <p:sp>
        <p:nvSpPr>
          <p:cNvPr id="7" name="TextBox 6"/>
          <p:cNvSpPr txBox="1"/>
          <p:nvPr/>
        </p:nvSpPr>
        <p:spPr>
          <a:xfrm>
            <a:off x="4876800" y="2667000"/>
            <a:ext cx="4191000" cy="954107"/>
          </a:xfrm>
          <a:prstGeom prst="rect">
            <a:avLst/>
          </a:prstGeom>
          <a:noFill/>
        </p:spPr>
        <p:txBody>
          <a:bodyPr wrap="square" rtlCol="0">
            <a:spAutoFit/>
          </a:bodyPr>
          <a:lstStyle/>
          <a:p>
            <a:r>
              <a:rPr lang="en-US" sz="2800" b="1" dirty="0" smtClean="0">
                <a:solidFill>
                  <a:schemeClr val="bg1"/>
                </a:solidFill>
              </a:rPr>
              <a:t>All essential structures are healthy and normal.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4876800" cy="6492302"/>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713" y="112865"/>
            <a:ext cx="2133600" cy="563562"/>
          </a:xfrm>
        </p:spPr>
        <p:txBody>
          <a:bodyPr>
            <a:normAutofit fontScale="90000"/>
          </a:bodyPr>
          <a:lstStyle/>
          <a:p>
            <a:r>
              <a:rPr lang="en-US" b="1" dirty="0" smtClean="0">
                <a:solidFill>
                  <a:schemeClr val="bg1"/>
                </a:solidFill>
              </a:rPr>
              <a:t>Image 22</a:t>
            </a:r>
            <a:endParaRPr lang="en-US" b="1" dirty="0"/>
          </a:p>
        </p:txBody>
      </p:sp>
      <p:sp>
        <p:nvSpPr>
          <p:cNvPr id="6" name="TextBox 5"/>
          <p:cNvSpPr txBox="1"/>
          <p:nvPr/>
        </p:nvSpPr>
        <p:spPr>
          <a:xfrm>
            <a:off x="5181600" y="838200"/>
            <a:ext cx="27432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97.2%</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2.8%</a:t>
            </a:r>
            <a:endParaRPr lang="en-US" sz="2400" b="1" dirty="0">
              <a:solidFill>
                <a:schemeClr val="bg1"/>
              </a:solidFill>
            </a:endParaRPr>
          </a:p>
        </p:txBody>
      </p:sp>
      <p:sp>
        <p:nvSpPr>
          <p:cNvPr id="7" name="TextBox 6"/>
          <p:cNvSpPr txBox="1"/>
          <p:nvPr/>
        </p:nvSpPr>
        <p:spPr>
          <a:xfrm>
            <a:off x="4876800" y="2667000"/>
            <a:ext cx="4191000" cy="954107"/>
          </a:xfrm>
          <a:prstGeom prst="rect">
            <a:avLst/>
          </a:prstGeom>
          <a:noFill/>
        </p:spPr>
        <p:txBody>
          <a:bodyPr wrap="square" rtlCol="0">
            <a:spAutoFit/>
          </a:bodyPr>
          <a:lstStyle/>
          <a:p>
            <a:pPr indent="-285750"/>
            <a:r>
              <a:rPr lang="en-US" sz="2800" b="1" dirty="0" smtClean="0">
                <a:solidFill>
                  <a:schemeClr val="bg1"/>
                </a:solidFill>
              </a:rPr>
              <a:t>All essential structures are healthy and normal </a:t>
            </a:r>
            <a:endParaRPr lang="en-US" sz="28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345"/>
            <a:ext cx="3738680"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896" y="123882"/>
            <a:ext cx="2133600" cy="563562"/>
          </a:xfrm>
        </p:spPr>
        <p:txBody>
          <a:bodyPr>
            <a:normAutofit fontScale="90000"/>
          </a:bodyPr>
          <a:lstStyle/>
          <a:p>
            <a:r>
              <a:rPr lang="en-US" b="1" dirty="0" smtClean="0">
                <a:solidFill>
                  <a:schemeClr val="bg1"/>
                </a:solidFill>
              </a:rPr>
              <a:t>Image 11</a:t>
            </a:r>
            <a:endParaRPr lang="en-US" b="1" dirty="0"/>
          </a:p>
        </p:txBody>
      </p:sp>
      <p:sp>
        <p:nvSpPr>
          <p:cNvPr id="6" name="TextBox 5"/>
          <p:cNvSpPr txBox="1"/>
          <p:nvPr/>
        </p:nvSpPr>
        <p:spPr>
          <a:xfrm>
            <a:off x="5181600" y="838200"/>
            <a:ext cx="3505200" cy="1323439"/>
          </a:xfrm>
          <a:prstGeom prst="rect">
            <a:avLst/>
          </a:prstGeom>
          <a:noFill/>
        </p:spPr>
        <p:txBody>
          <a:bodyPr wrap="square" rtlCol="0">
            <a:spAutoFit/>
          </a:bodyPr>
          <a:lstStyle/>
          <a:p>
            <a:r>
              <a:rPr lang="en-US" sz="2000" b="1" dirty="0" smtClean="0">
                <a:solidFill>
                  <a:schemeClr val="bg1"/>
                </a:solidFill>
              </a:rPr>
              <a:t>Distribution of referee  responses:</a:t>
            </a:r>
          </a:p>
          <a:p>
            <a:pPr>
              <a:buFont typeface="Arial" pitchFamily="34" charset="0"/>
              <a:buChar char="•"/>
            </a:pPr>
            <a:r>
              <a:rPr lang="en-US" sz="2000" b="1" dirty="0" smtClean="0">
                <a:solidFill>
                  <a:schemeClr val="bg1"/>
                </a:solidFill>
              </a:rPr>
              <a:t>Normal: 90.1%</a:t>
            </a:r>
            <a:endParaRPr lang="en-US" sz="2000" b="1" dirty="0" smtClean="0">
              <a:solidFill>
                <a:srgbClr val="C00000"/>
              </a:solidFill>
            </a:endParaRPr>
          </a:p>
          <a:p>
            <a:pPr>
              <a:buFont typeface="Arial" pitchFamily="34" charset="0"/>
              <a:buChar char="•"/>
            </a:pPr>
            <a:r>
              <a:rPr lang="en-US" sz="2000" b="1" dirty="0" smtClean="0">
                <a:solidFill>
                  <a:schemeClr val="bg1"/>
                </a:solidFill>
              </a:rPr>
              <a:t>Abnormal: 9.9%</a:t>
            </a:r>
            <a:endParaRPr lang="en-US" sz="2000" b="1" dirty="0">
              <a:solidFill>
                <a:schemeClr val="bg1"/>
              </a:solidFill>
            </a:endParaRPr>
          </a:p>
        </p:txBody>
      </p:sp>
      <p:sp>
        <p:nvSpPr>
          <p:cNvPr id="7" name="TextBox 6"/>
          <p:cNvSpPr txBox="1"/>
          <p:nvPr/>
        </p:nvSpPr>
        <p:spPr>
          <a:xfrm>
            <a:off x="4572000" y="2057400"/>
            <a:ext cx="4495800" cy="5078313"/>
          </a:xfrm>
          <a:prstGeom prst="rect">
            <a:avLst/>
          </a:prstGeom>
          <a:noFill/>
        </p:spPr>
        <p:txBody>
          <a:bodyPr wrap="square" rtlCol="0">
            <a:spAutoFit/>
          </a:bodyPr>
          <a:lstStyle/>
          <a:p>
            <a:endParaRPr lang="en-US" b="1" dirty="0" smtClean="0">
              <a:solidFill>
                <a:schemeClr val="bg1"/>
              </a:solidFill>
            </a:endParaRPr>
          </a:p>
          <a:p>
            <a:r>
              <a:rPr lang="en-US" b="1" dirty="0" smtClean="0">
                <a:solidFill>
                  <a:schemeClr val="bg1"/>
                </a:solidFill>
              </a:rPr>
              <a:t>All essential structures are healthy and normal.</a:t>
            </a:r>
          </a:p>
          <a:p>
            <a:pPr>
              <a:buFont typeface="Wingdings" pitchFamily="2" charset="2"/>
              <a:buChar char="v"/>
            </a:pPr>
            <a:endParaRPr lang="en-US" b="1" dirty="0" smtClean="0">
              <a:solidFill>
                <a:schemeClr val="bg1"/>
              </a:solidFill>
            </a:endParaRPr>
          </a:p>
          <a:p>
            <a:pPr>
              <a:buFont typeface="Wingdings" pitchFamily="2" charset="2"/>
              <a:buChar char="v"/>
            </a:pPr>
            <a:r>
              <a:rPr lang="en-US" b="1" dirty="0" smtClean="0">
                <a:solidFill>
                  <a:schemeClr val="bg1"/>
                </a:solidFill>
              </a:rPr>
              <a:t>The  hypocotyl is out of proportion to the root possibly due to it’s proximity  to the light source. The replicates of a single test should be placed at an equal distance from the light source to avoid causing any discrepancy between replicates.  Tests placed too far from the light will have seedlings that  lean  and reach toward the light causing an un-uniform stand with leggy hypocotyls and out of proportion seedlings. </a:t>
            </a:r>
          </a:p>
          <a:p>
            <a:pPr>
              <a:buFont typeface="Wingdings" pitchFamily="2" charset="2"/>
              <a:buChar char="v"/>
            </a:pPr>
            <a:r>
              <a:rPr lang="en-US" b="1" dirty="0" smtClean="0">
                <a:solidFill>
                  <a:schemeClr val="bg1"/>
                </a:solidFill>
              </a:rPr>
              <a:t>This is a test condition and is to be considered  normal.</a:t>
            </a:r>
          </a:p>
          <a:p>
            <a:endParaRPr lang="en-US" b="1" dirty="0" smtClean="0">
              <a:solidFill>
                <a:schemeClr val="bg1"/>
              </a:solidFill>
            </a:endParaRPr>
          </a:p>
          <a:p>
            <a:pPr>
              <a:buFont typeface="Wingdings" pitchFamily="2" charset="2"/>
              <a:buChar char="v"/>
            </a:pPr>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3838684"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23883"/>
            <a:ext cx="2133600" cy="563562"/>
          </a:xfrm>
        </p:spPr>
        <p:txBody>
          <a:bodyPr>
            <a:normAutofit fontScale="90000"/>
          </a:bodyPr>
          <a:lstStyle/>
          <a:p>
            <a:r>
              <a:rPr lang="en-US" b="1" dirty="0" smtClean="0">
                <a:solidFill>
                  <a:schemeClr val="bg1"/>
                </a:solidFill>
              </a:rPr>
              <a:t>Image 26</a:t>
            </a:r>
            <a:endParaRPr lang="en-US" b="1" dirty="0"/>
          </a:p>
        </p:txBody>
      </p:sp>
      <p:sp>
        <p:nvSpPr>
          <p:cNvPr id="6" name="TextBox 5"/>
          <p:cNvSpPr txBox="1"/>
          <p:nvPr/>
        </p:nvSpPr>
        <p:spPr>
          <a:xfrm>
            <a:off x="5181600" y="838200"/>
            <a:ext cx="27432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56.3%</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43.7%</a:t>
            </a:r>
            <a:endParaRPr lang="en-US" sz="2400" b="1" dirty="0">
              <a:solidFill>
                <a:schemeClr val="bg1"/>
              </a:solidFill>
            </a:endParaRPr>
          </a:p>
        </p:txBody>
      </p:sp>
      <p:sp>
        <p:nvSpPr>
          <p:cNvPr id="7" name="TextBox 6"/>
          <p:cNvSpPr txBox="1"/>
          <p:nvPr/>
        </p:nvSpPr>
        <p:spPr>
          <a:xfrm>
            <a:off x="4876800" y="2666999"/>
            <a:ext cx="4191000" cy="4431983"/>
          </a:xfrm>
          <a:prstGeom prst="rect">
            <a:avLst/>
          </a:prstGeom>
          <a:noFill/>
        </p:spPr>
        <p:txBody>
          <a:bodyPr wrap="square" rtlCol="0">
            <a:spAutoFit/>
          </a:bodyPr>
          <a:lstStyle/>
          <a:p>
            <a:r>
              <a:rPr lang="en-US" sz="2400" b="1" dirty="0" smtClean="0">
                <a:solidFill>
                  <a:schemeClr val="bg1"/>
                </a:solidFill>
              </a:rPr>
              <a:t>Normal with 50</a:t>
            </a:r>
            <a:r>
              <a:rPr lang="en-US" sz="2400" b="1" dirty="0">
                <a:solidFill>
                  <a:schemeClr val="bg1"/>
                </a:solidFill>
              </a:rPr>
              <a:t>% functional cotyledon </a:t>
            </a:r>
            <a:r>
              <a:rPr lang="en-US" sz="2400" b="1" dirty="0" smtClean="0">
                <a:solidFill>
                  <a:schemeClr val="bg1"/>
                </a:solidFill>
              </a:rPr>
              <a:t>tissue,  </a:t>
            </a:r>
            <a:r>
              <a:rPr lang="en-US" sz="2400" b="1" dirty="0">
                <a:solidFill>
                  <a:schemeClr val="bg1"/>
                </a:solidFill>
              </a:rPr>
              <a:t>free of necrosis or decay, remaining attached</a:t>
            </a:r>
            <a:r>
              <a:rPr lang="en-US" sz="2400" b="1" dirty="0" smtClean="0">
                <a:solidFill>
                  <a:schemeClr val="bg1"/>
                </a:solidFill>
              </a:rPr>
              <a:t>. </a:t>
            </a:r>
          </a:p>
          <a:p>
            <a:endParaRPr lang="en-US" sz="2400" b="1" dirty="0" smtClean="0">
              <a:solidFill>
                <a:schemeClr val="bg1"/>
              </a:solidFill>
            </a:endParaRPr>
          </a:p>
          <a:p>
            <a:pPr>
              <a:buFont typeface="Wingdings" pitchFamily="2" charset="2"/>
              <a:buChar char="v"/>
            </a:pPr>
            <a:r>
              <a:rPr lang="en-US" sz="2400" b="1" dirty="0" smtClean="0">
                <a:solidFill>
                  <a:schemeClr val="bg1"/>
                </a:solidFill>
              </a:rPr>
              <a:t>The growing point is not visible and would need to be free of necrosis  or decay to be normal. This classification is based on the cotyledons in this case.</a:t>
            </a:r>
            <a:endParaRPr lang="en-US" sz="2400" b="1" dirty="0">
              <a:solidFill>
                <a:schemeClr val="bg1"/>
              </a:solidFill>
            </a:endParaRPr>
          </a:p>
          <a:p>
            <a:endParaRPr lang="en-US"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3664915"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Assessment of seedlings</a:t>
            </a:r>
            <a:endParaRPr lang="en-US" dirty="0">
              <a:solidFill>
                <a:schemeClr val="bg1"/>
              </a:solidFill>
            </a:endParaRPr>
          </a:p>
        </p:txBody>
      </p:sp>
      <p:pic>
        <p:nvPicPr>
          <p:cNvPr id="5" name="Content Placeholder 4"/>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57200" y="1762765"/>
            <a:ext cx="4038600" cy="4200833"/>
          </a:xfrm>
          <a:prstGeom prst="rect">
            <a:avLst/>
          </a:prstGeom>
          <a:noFill/>
          <a:ln>
            <a:noFill/>
          </a:ln>
        </p:spPr>
      </p:pic>
      <p:sp>
        <p:nvSpPr>
          <p:cNvPr id="9" name="Content Placeholder 8"/>
          <p:cNvSpPr>
            <a:spLocks noGrp="1"/>
          </p:cNvSpPr>
          <p:nvPr>
            <p:ph sz="half" idx="2"/>
          </p:nvPr>
        </p:nvSpPr>
        <p:spPr/>
        <p:txBody>
          <a:bodyPr>
            <a:normAutofit fontScale="92500" lnSpcReduction="20000"/>
          </a:bodyPr>
          <a:lstStyle/>
          <a:p>
            <a:pPr>
              <a:buNone/>
            </a:pPr>
            <a:r>
              <a:rPr lang="en-US" sz="2600" b="1" dirty="0" smtClean="0">
                <a:solidFill>
                  <a:schemeClr val="bg1"/>
                </a:solidFill>
              </a:rPr>
              <a:t>Additional photo</a:t>
            </a:r>
          </a:p>
          <a:p>
            <a:pPr marL="0" indent="0">
              <a:buNone/>
            </a:pPr>
            <a:endParaRPr lang="en-US" dirty="0" smtClean="0">
              <a:solidFill>
                <a:schemeClr val="bg1"/>
              </a:solidFill>
            </a:endParaRPr>
          </a:p>
          <a:p>
            <a:pPr marL="0" indent="0">
              <a:buNone/>
            </a:pPr>
            <a:r>
              <a:rPr lang="en-US" b="1" dirty="0" smtClean="0">
                <a:solidFill>
                  <a:schemeClr val="bg1"/>
                </a:solidFill>
              </a:rPr>
              <a:t>Abnormal seedling with a </a:t>
            </a:r>
            <a:r>
              <a:rPr lang="en-US" b="1" dirty="0">
                <a:solidFill>
                  <a:schemeClr val="bg1"/>
                </a:solidFill>
              </a:rPr>
              <a:t>d</a:t>
            </a:r>
            <a:r>
              <a:rPr lang="en-US" b="1" dirty="0" smtClean="0">
                <a:solidFill>
                  <a:schemeClr val="bg1"/>
                </a:solidFill>
              </a:rPr>
              <a:t>ecayed root.</a:t>
            </a:r>
          </a:p>
          <a:p>
            <a:pPr marL="0" indent="0">
              <a:buNone/>
            </a:pPr>
            <a:endParaRPr lang="en-US" dirty="0">
              <a:solidFill>
                <a:schemeClr val="bg1"/>
              </a:solidFill>
            </a:endParaRPr>
          </a:p>
          <a:p>
            <a:pPr>
              <a:buFont typeface="Wingdings" pitchFamily="2" charset="2"/>
              <a:buChar char="v"/>
            </a:pPr>
            <a:r>
              <a:rPr lang="en-US" b="1" dirty="0" smtClean="0">
                <a:solidFill>
                  <a:schemeClr val="bg1"/>
                </a:solidFill>
              </a:rPr>
              <a:t>This may be an effect of toxicity, possibly from the pelleting material. If  the presence of these is 5% or more, consider a retest in a different media. </a:t>
            </a:r>
          </a:p>
        </p:txBody>
      </p:sp>
      <p:sp>
        <p:nvSpPr>
          <p:cNvPr id="3" name="Slide Number Placeholder 2"/>
          <p:cNvSpPr>
            <a:spLocks noGrp="1"/>
          </p:cNvSpPr>
          <p:nvPr>
            <p:ph type="sldNum" sz="quarter" idx="12"/>
          </p:nvPr>
        </p:nvSpPr>
        <p:spPr/>
        <p:txBody>
          <a:bodyPr/>
          <a:lstStyle/>
          <a:p>
            <a:fld id="{E6E8E4AB-A946-406F-A717-A4205C68154D}" type="slidenum">
              <a:rPr lang="en-US" smtClean="0"/>
              <a:pPr/>
              <a:t>16</a:t>
            </a:fld>
            <a:endParaRPr lang="en-US" dirty="0"/>
          </a:p>
        </p:txBody>
      </p:sp>
    </p:spTree>
    <p:extLst>
      <p:ext uri="{BB962C8B-B14F-4D97-AF65-F5344CB8AC3E}">
        <p14:creationId xmlns:p14="http://schemas.microsoft.com/office/powerpoint/2010/main" val="269122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Assessment of Seedlings </a:t>
            </a:r>
            <a:endParaRPr lang="en-US" dirty="0"/>
          </a:p>
        </p:txBody>
      </p:sp>
      <p:sp>
        <p:nvSpPr>
          <p:cNvPr id="3" name="Content Placeholder 2"/>
          <p:cNvSpPr>
            <a:spLocks noGrp="1"/>
          </p:cNvSpPr>
          <p:nvPr>
            <p:ph idx="1"/>
          </p:nvPr>
        </p:nvSpPr>
        <p:spPr/>
        <p:txBody>
          <a:bodyPr>
            <a:noAutofit/>
          </a:bodyPr>
          <a:lstStyle/>
          <a:p>
            <a:pPr>
              <a:buNone/>
            </a:pPr>
            <a:r>
              <a:rPr lang="en-US" sz="2400" b="1" dirty="0" smtClean="0">
                <a:solidFill>
                  <a:schemeClr val="bg1"/>
                </a:solidFill>
              </a:rPr>
              <a:t>Abnormal seedlings;  </a:t>
            </a:r>
          </a:p>
          <a:p>
            <a:pPr>
              <a:buFont typeface="Wingdings" pitchFamily="2" charset="2"/>
              <a:buChar char="v"/>
            </a:pPr>
            <a:r>
              <a:rPr lang="en-US" sz="2400" b="1" dirty="0" smtClean="0">
                <a:solidFill>
                  <a:schemeClr val="bg1"/>
                </a:solidFill>
              </a:rPr>
              <a:t>Seedlings are classified as abnormal if they have defects that will prevent them from developing into mature plants when grown in soil under favorable conditions. These defects are not to be considered abnormalities if they are caused by test conditions. To classify a seedling as abnormal an analyst must judge the defect to be so severe that further development of the seedling would be unlikely. Specific abnormalities are listed in seedling descriptions of Part II. (See section 6.2c of the AOSA Rules for Testing Seeds Vol.1.)</a:t>
            </a:r>
            <a:endParaRPr lang="en-US" sz="2400" b="1" dirty="0">
              <a:solidFill>
                <a:schemeClr val="bg1"/>
              </a:solidFill>
            </a:endParaRPr>
          </a:p>
        </p:txBody>
      </p:sp>
      <p:sp>
        <p:nvSpPr>
          <p:cNvPr id="4" name="Slide Number Placeholder 3"/>
          <p:cNvSpPr>
            <a:spLocks noGrp="1"/>
          </p:cNvSpPr>
          <p:nvPr>
            <p:ph type="sldNum" sz="quarter" idx="12"/>
          </p:nvPr>
        </p:nvSpPr>
        <p:spPr/>
        <p:txBody>
          <a:bodyPr/>
          <a:lstStyle/>
          <a:p>
            <a:fld id="{E6E8E4AB-A946-406F-A717-A4205C68154D}" type="slidenum">
              <a:rPr lang="en-US" smtClean="0"/>
              <a:pPr/>
              <a:t>17</a:t>
            </a:fld>
            <a:endParaRPr lang="en-US" dirty="0"/>
          </a:p>
        </p:txBody>
      </p:sp>
    </p:spTree>
    <p:extLst>
      <p:ext uri="{BB962C8B-B14F-4D97-AF65-F5344CB8AC3E}">
        <p14:creationId xmlns:p14="http://schemas.microsoft.com/office/powerpoint/2010/main" val="5713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501" y="103684"/>
            <a:ext cx="2133600" cy="563562"/>
          </a:xfrm>
        </p:spPr>
        <p:txBody>
          <a:bodyPr>
            <a:normAutofit fontScale="90000"/>
          </a:bodyPr>
          <a:lstStyle/>
          <a:p>
            <a:r>
              <a:rPr lang="en-US" b="1" dirty="0" smtClean="0">
                <a:solidFill>
                  <a:schemeClr val="bg1"/>
                </a:solidFill>
              </a:rPr>
              <a:t>Image 21</a:t>
            </a:r>
            <a:endParaRPr lang="en-US" b="1" dirty="0"/>
          </a:p>
        </p:txBody>
      </p:sp>
      <p:sp>
        <p:nvSpPr>
          <p:cNvPr id="6" name="TextBox 5"/>
          <p:cNvSpPr txBox="1"/>
          <p:nvPr/>
        </p:nvSpPr>
        <p:spPr>
          <a:xfrm>
            <a:off x="5181600" y="838200"/>
            <a:ext cx="35814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2.8%</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97.2%</a:t>
            </a:r>
            <a:endParaRPr lang="en-US" sz="2400" b="1" dirty="0">
              <a:solidFill>
                <a:schemeClr val="bg1"/>
              </a:solidFill>
            </a:endParaRPr>
          </a:p>
        </p:txBody>
      </p:sp>
      <p:sp>
        <p:nvSpPr>
          <p:cNvPr id="7" name="TextBox 6"/>
          <p:cNvSpPr txBox="1"/>
          <p:nvPr/>
        </p:nvSpPr>
        <p:spPr>
          <a:xfrm>
            <a:off x="4849906" y="2667000"/>
            <a:ext cx="4191000" cy="4708981"/>
          </a:xfrm>
          <a:prstGeom prst="rect">
            <a:avLst/>
          </a:prstGeom>
          <a:noFill/>
        </p:spPr>
        <p:txBody>
          <a:bodyPr wrap="square" rtlCol="0">
            <a:spAutoFit/>
          </a:bodyPr>
          <a:lstStyle/>
          <a:p>
            <a:r>
              <a:rPr lang="en-US" sz="2400" b="1" dirty="0" smtClean="0">
                <a:solidFill>
                  <a:schemeClr val="bg1"/>
                </a:solidFill>
              </a:rPr>
              <a:t>Abnormal  due to decay at the point of attachment and a short</a:t>
            </a:r>
            <a:r>
              <a:rPr lang="en-US" sz="2400" b="1" dirty="0">
                <a:solidFill>
                  <a:schemeClr val="bg1"/>
                </a:solidFill>
              </a:rPr>
              <a:t>, grainy or </a:t>
            </a:r>
            <a:r>
              <a:rPr lang="en-US" sz="2400" b="1" dirty="0" smtClean="0">
                <a:solidFill>
                  <a:schemeClr val="bg1"/>
                </a:solidFill>
              </a:rPr>
              <a:t>lesioned  hypocotyl. </a:t>
            </a:r>
          </a:p>
          <a:p>
            <a:endParaRPr lang="en-US" sz="2400" b="1" dirty="0">
              <a:solidFill>
                <a:schemeClr val="bg1"/>
              </a:solidFill>
            </a:endParaRPr>
          </a:p>
          <a:p>
            <a:pPr marL="285750" indent="-285750">
              <a:buFont typeface="Wingdings" pitchFamily="2" charset="2"/>
              <a:buChar char="v"/>
            </a:pPr>
            <a:r>
              <a:rPr lang="en-US" sz="2400" b="1" dirty="0" smtClean="0">
                <a:solidFill>
                  <a:schemeClr val="bg1"/>
                </a:solidFill>
              </a:rPr>
              <a:t>The hypocotyl surface appears grainy due to the abnormal cell division, creating a lesion during the development of the hypocotyl tissues</a:t>
            </a:r>
            <a:r>
              <a:rPr lang="en-US" b="1" dirty="0" smtClean="0">
                <a:solidFill>
                  <a:schemeClr val="bg1"/>
                </a:solidFill>
              </a:rPr>
              <a:t>.</a:t>
            </a:r>
          </a:p>
          <a:p>
            <a:pPr indent="-285750">
              <a:buFont typeface="Arial" pitchFamily="34" charset="0"/>
              <a:buChar char="•"/>
            </a:pPr>
            <a:endParaRPr lang="en-US" b="1" dirty="0">
              <a:solidFill>
                <a:schemeClr val="bg1"/>
              </a:solidFill>
            </a:endParaRPr>
          </a:p>
          <a:p>
            <a:pPr indent="-285750">
              <a:buFont typeface="Arial" pitchFamily="34" charset="0"/>
              <a:buChar char="•"/>
            </a:pPr>
            <a:endParaRPr lang="en-US"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3651803"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61785"/>
            <a:ext cx="2133600" cy="563562"/>
          </a:xfrm>
        </p:spPr>
        <p:txBody>
          <a:bodyPr>
            <a:normAutofit fontScale="90000"/>
          </a:bodyPr>
          <a:lstStyle/>
          <a:p>
            <a:r>
              <a:rPr lang="en-US" b="1" dirty="0" smtClean="0">
                <a:solidFill>
                  <a:schemeClr val="bg1"/>
                </a:solidFill>
              </a:rPr>
              <a:t>Image 25</a:t>
            </a:r>
            <a:endParaRPr lang="en-US" b="1" dirty="0">
              <a:solidFill>
                <a:schemeClr val="bg1"/>
              </a:solidFill>
            </a:endParaRPr>
          </a:p>
        </p:txBody>
      </p:sp>
      <p:sp>
        <p:nvSpPr>
          <p:cNvPr id="6" name="TextBox 5"/>
          <p:cNvSpPr txBox="1"/>
          <p:nvPr/>
        </p:nvSpPr>
        <p:spPr>
          <a:xfrm>
            <a:off x="5181600" y="838200"/>
            <a:ext cx="35052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42.3%</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57.7%</a:t>
            </a:r>
            <a:endParaRPr lang="en-US" sz="2400" b="1" dirty="0">
              <a:solidFill>
                <a:schemeClr val="bg1"/>
              </a:solidFill>
            </a:endParaRPr>
          </a:p>
        </p:txBody>
      </p:sp>
      <p:sp>
        <p:nvSpPr>
          <p:cNvPr id="7" name="TextBox 6"/>
          <p:cNvSpPr txBox="1"/>
          <p:nvPr/>
        </p:nvSpPr>
        <p:spPr>
          <a:xfrm>
            <a:off x="4876800" y="2667000"/>
            <a:ext cx="4191000" cy="2185214"/>
          </a:xfrm>
          <a:prstGeom prst="rect">
            <a:avLst/>
          </a:prstGeom>
          <a:noFill/>
        </p:spPr>
        <p:txBody>
          <a:bodyPr wrap="square" rtlCol="0">
            <a:spAutoFit/>
          </a:bodyPr>
          <a:lstStyle/>
          <a:p>
            <a:r>
              <a:rPr lang="en-US" sz="2000" b="1" dirty="0" smtClean="0">
                <a:solidFill>
                  <a:schemeClr val="bg1"/>
                </a:solidFill>
              </a:rPr>
              <a:t>Abnormal due to a short</a:t>
            </a:r>
            <a:r>
              <a:rPr lang="en-US" sz="2000" b="1" dirty="0">
                <a:solidFill>
                  <a:schemeClr val="bg1"/>
                </a:solidFill>
              </a:rPr>
              <a:t>, </a:t>
            </a:r>
            <a:r>
              <a:rPr lang="en-US" sz="2000" b="1" dirty="0" smtClean="0">
                <a:solidFill>
                  <a:schemeClr val="bg1"/>
                </a:solidFill>
              </a:rPr>
              <a:t>weak and watery hypocotyl. </a:t>
            </a:r>
          </a:p>
          <a:p>
            <a:endParaRPr lang="en-US" sz="2000" b="1" dirty="0">
              <a:solidFill>
                <a:schemeClr val="bg1"/>
              </a:solidFill>
            </a:endParaRPr>
          </a:p>
          <a:p>
            <a:pPr marL="342900" indent="-342900">
              <a:buFont typeface="Wingdings" pitchFamily="2" charset="2"/>
              <a:buChar char="v"/>
            </a:pPr>
            <a:r>
              <a:rPr lang="en-US" sz="2000" b="1" dirty="0" smtClean="0">
                <a:solidFill>
                  <a:schemeClr val="bg1"/>
                </a:solidFill>
              </a:rPr>
              <a:t>This seedling also has less than 50% necrosis. </a:t>
            </a:r>
            <a:endParaRPr lang="en-US" sz="2000" b="1" dirty="0">
              <a:solidFill>
                <a:schemeClr val="bg1"/>
              </a:solidFill>
            </a:endParaRPr>
          </a:p>
          <a:p>
            <a:pPr indent="-285750"/>
            <a:endParaRPr lang="en-US" b="1" dirty="0">
              <a:solidFill>
                <a:schemeClr val="bg1"/>
              </a:solidFill>
            </a:endParaRPr>
          </a:p>
          <a:p>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4847208" cy="54864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AOSA RULES</a:t>
            </a:r>
            <a:endParaRPr lang="en-US" b="1" dirty="0">
              <a:solidFill>
                <a:schemeClr val="bg1"/>
              </a:solidFill>
            </a:endParaRPr>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pPr marL="0" indent="0">
              <a:buNone/>
            </a:pPr>
            <a:r>
              <a:rPr lang="en-CA" b="1" i="1" dirty="0">
                <a:solidFill>
                  <a:schemeClr val="bg1"/>
                </a:solidFill>
              </a:rPr>
              <a:t>Lactuca sativa</a:t>
            </a:r>
            <a:r>
              <a:rPr lang="en-CA" b="1" dirty="0">
                <a:solidFill>
                  <a:schemeClr val="bg1"/>
                </a:solidFill>
              </a:rPr>
              <a:t>, </a:t>
            </a:r>
            <a:r>
              <a:rPr lang="en-CA" b="1" dirty="0" smtClean="0">
                <a:solidFill>
                  <a:schemeClr val="bg1"/>
                </a:solidFill>
              </a:rPr>
              <a:t>lettuce </a:t>
            </a:r>
            <a:r>
              <a:rPr lang="en-CA" b="1" dirty="0" smtClean="0"/>
              <a:t>(The committee’s proposed changes are in black font.)</a:t>
            </a:r>
            <a:endParaRPr lang="en-US" b="1" dirty="0">
              <a:solidFill>
                <a:schemeClr val="bg1"/>
              </a:solidFill>
            </a:endParaRPr>
          </a:p>
          <a:p>
            <a:pPr marL="0" indent="0">
              <a:buNone/>
            </a:pPr>
            <a:r>
              <a:rPr lang="en-CA" b="1" dirty="0">
                <a:solidFill>
                  <a:schemeClr val="bg1"/>
                </a:solidFill>
              </a:rPr>
              <a:t> </a:t>
            </a:r>
            <a:endParaRPr lang="en-US" b="1" dirty="0">
              <a:solidFill>
                <a:schemeClr val="bg1"/>
              </a:solidFill>
            </a:endParaRPr>
          </a:p>
          <a:p>
            <a:pPr marL="0" indent="0">
              <a:buNone/>
            </a:pPr>
            <a:r>
              <a:rPr lang="en-CA" b="1" dirty="0">
                <a:solidFill>
                  <a:schemeClr val="bg1"/>
                </a:solidFill>
              </a:rPr>
              <a:t>GENERAL DESCRIPTION</a:t>
            </a:r>
            <a:endParaRPr lang="en-US" b="1" dirty="0">
              <a:solidFill>
                <a:schemeClr val="bg1"/>
              </a:solidFill>
            </a:endParaRPr>
          </a:p>
          <a:p>
            <a:pPr marL="0" indent="0">
              <a:buNone/>
            </a:pPr>
            <a:r>
              <a:rPr lang="en-CA" b="1" dirty="0">
                <a:solidFill>
                  <a:schemeClr val="bg1"/>
                </a:solidFill>
              </a:rPr>
              <a:t> </a:t>
            </a:r>
            <a:endParaRPr lang="en-US" b="1" dirty="0">
              <a:solidFill>
                <a:schemeClr val="bg1"/>
              </a:solidFill>
            </a:endParaRPr>
          </a:p>
          <a:p>
            <a:r>
              <a:rPr lang="en-CA" b="1" dirty="0">
                <a:solidFill>
                  <a:schemeClr val="bg1"/>
                </a:solidFill>
              </a:rPr>
              <a:t>Seedling type:  Epigeal dicot.</a:t>
            </a:r>
            <a:endParaRPr lang="en-US" b="1" dirty="0">
              <a:solidFill>
                <a:schemeClr val="bg1"/>
              </a:solidFill>
            </a:endParaRPr>
          </a:p>
          <a:p>
            <a:pPr marL="0" indent="0">
              <a:buNone/>
            </a:pPr>
            <a:r>
              <a:rPr lang="en-CA" b="1" dirty="0">
                <a:solidFill>
                  <a:schemeClr val="bg1"/>
                </a:solidFill>
              </a:rPr>
              <a:t> </a:t>
            </a:r>
            <a:endParaRPr lang="en-US" b="1" dirty="0">
              <a:solidFill>
                <a:schemeClr val="bg1"/>
              </a:solidFill>
            </a:endParaRPr>
          </a:p>
          <a:p>
            <a:r>
              <a:rPr lang="en-CA" b="1" dirty="0">
                <a:solidFill>
                  <a:schemeClr val="bg1"/>
                </a:solidFill>
              </a:rPr>
              <a:t>Food reserves:  Cotyledons that expand and become thin, leaf-like and photosynthetic.  Some varieties develop elongated petioles at the base of the cotyledons.</a:t>
            </a:r>
            <a:endParaRPr lang="en-US" b="1" dirty="0">
              <a:solidFill>
                <a:schemeClr val="bg1"/>
              </a:solidFill>
            </a:endParaRPr>
          </a:p>
          <a:p>
            <a:r>
              <a:rPr lang="en-CA" b="1" dirty="0">
                <a:solidFill>
                  <a:schemeClr val="bg1"/>
                </a:solidFill>
              </a:rPr>
              <a:t> </a:t>
            </a:r>
            <a:endParaRPr lang="en-US" b="1" dirty="0">
              <a:solidFill>
                <a:schemeClr val="bg1"/>
              </a:solidFill>
            </a:endParaRPr>
          </a:p>
          <a:p>
            <a:r>
              <a:rPr lang="en-CA" b="1" dirty="0">
                <a:solidFill>
                  <a:schemeClr val="bg1"/>
                </a:solidFill>
              </a:rPr>
              <a:t>Shoot system:  The hypocotyl elongates and carries the cotyledons above the soil surface.  The epicotyl usually does not show any development within the test period</a:t>
            </a:r>
            <a:r>
              <a:rPr lang="en-CA" b="1" dirty="0" smtClean="0">
                <a:solidFill>
                  <a:schemeClr val="bg1"/>
                </a:solidFill>
              </a:rPr>
              <a:t>.</a:t>
            </a:r>
            <a:endParaRPr lang="en-US" b="1" dirty="0" smtClean="0">
              <a:solidFill>
                <a:schemeClr val="bg1"/>
              </a:solidFill>
            </a:endParaRPr>
          </a:p>
          <a:p>
            <a:pPr marL="0" indent="0">
              <a:buNone/>
            </a:pPr>
            <a:r>
              <a:rPr lang="en-CA" b="1" dirty="0">
                <a:solidFill>
                  <a:schemeClr val="bg1"/>
                </a:solidFill>
              </a:rPr>
              <a:t> </a:t>
            </a:r>
            <a:endParaRPr lang="en-US" b="1" dirty="0">
              <a:solidFill>
                <a:schemeClr val="bg1"/>
              </a:solidFill>
            </a:endParaRPr>
          </a:p>
          <a:p>
            <a:r>
              <a:rPr lang="en-CA" b="1" dirty="0">
                <a:solidFill>
                  <a:schemeClr val="bg1"/>
                </a:solidFill>
              </a:rPr>
              <a:t>Root system:  A long primary root.</a:t>
            </a:r>
            <a:endParaRPr lang="en-US" b="1"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E6E8E4AB-A946-406F-A717-A4205C68154D}" type="slidenum">
              <a:rPr lang="en-US" smtClean="0"/>
              <a:pPr/>
              <a:t>2</a:t>
            </a:fld>
            <a:endParaRPr lang="en-US" dirty="0"/>
          </a:p>
        </p:txBody>
      </p:sp>
    </p:spTree>
    <p:extLst>
      <p:ext uri="{BB962C8B-B14F-4D97-AF65-F5344CB8AC3E}">
        <p14:creationId xmlns:p14="http://schemas.microsoft.com/office/powerpoint/2010/main" val="879063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12865"/>
            <a:ext cx="2133600" cy="563562"/>
          </a:xfrm>
        </p:spPr>
        <p:txBody>
          <a:bodyPr>
            <a:normAutofit fontScale="90000"/>
          </a:bodyPr>
          <a:lstStyle/>
          <a:p>
            <a:r>
              <a:rPr lang="en-US" b="1" dirty="0" smtClean="0">
                <a:solidFill>
                  <a:schemeClr val="bg1"/>
                </a:solidFill>
              </a:rPr>
              <a:t>Image 13</a:t>
            </a:r>
            <a:endParaRPr lang="en-US" b="1" dirty="0"/>
          </a:p>
        </p:txBody>
      </p:sp>
      <p:sp>
        <p:nvSpPr>
          <p:cNvPr id="6" name="TextBox 5"/>
          <p:cNvSpPr txBox="1"/>
          <p:nvPr/>
        </p:nvSpPr>
        <p:spPr>
          <a:xfrm>
            <a:off x="5181600" y="838200"/>
            <a:ext cx="36576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2.8%</a:t>
            </a:r>
          </a:p>
          <a:p>
            <a:pPr>
              <a:buFont typeface="Arial" pitchFamily="34" charset="0"/>
              <a:buChar char="•"/>
            </a:pPr>
            <a:r>
              <a:rPr lang="en-US" sz="2400" b="1" dirty="0" smtClean="0">
                <a:solidFill>
                  <a:schemeClr val="bg1"/>
                </a:solidFill>
              </a:rPr>
              <a:t>Abnormal: 97.2%</a:t>
            </a:r>
            <a:endParaRPr lang="en-US" sz="2400" b="1" dirty="0">
              <a:solidFill>
                <a:schemeClr val="bg1"/>
              </a:solidFill>
            </a:endParaRPr>
          </a:p>
        </p:txBody>
      </p:sp>
      <p:sp>
        <p:nvSpPr>
          <p:cNvPr id="7" name="TextBox 6"/>
          <p:cNvSpPr txBox="1"/>
          <p:nvPr/>
        </p:nvSpPr>
        <p:spPr>
          <a:xfrm>
            <a:off x="5080770" y="2667000"/>
            <a:ext cx="4191000" cy="1477328"/>
          </a:xfrm>
          <a:prstGeom prst="rect">
            <a:avLst/>
          </a:prstGeom>
          <a:noFill/>
        </p:spPr>
        <p:txBody>
          <a:bodyPr wrap="square" rtlCol="0">
            <a:spAutoFit/>
          </a:bodyPr>
          <a:lstStyle/>
          <a:p>
            <a:pPr indent="-285750"/>
            <a:r>
              <a:rPr lang="en-US" sz="2400" b="1" dirty="0" smtClean="0">
                <a:solidFill>
                  <a:schemeClr val="bg1"/>
                </a:solidFill>
              </a:rPr>
              <a:t>Abnormal seedling with a swollen hypocotyl and a short, blunt root with a </a:t>
            </a:r>
            <a:r>
              <a:rPr lang="en-US" sz="2400" b="1" dirty="0">
                <a:solidFill>
                  <a:schemeClr val="bg1"/>
                </a:solidFill>
              </a:rPr>
              <a:t>decayed tip</a:t>
            </a:r>
            <a:r>
              <a:rPr lang="en-US" sz="2400" b="1" dirty="0" smtClean="0">
                <a:solidFill>
                  <a:schemeClr val="bg1"/>
                </a:solidFill>
              </a:rPr>
              <a:t>.  </a:t>
            </a:r>
          </a:p>
          <a:p>
            <a:pPr indent="-285750">
              <a:buFont typeface="Arial" pitchFamily="34" charset="0"/>
              <a:buChar char="•"/>
            </a:pP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7"/>
            <a:ext cx="5041900" cy="6731000"/>
          </a:xfrm>
          <a:prstGeom prst="rect">
            <a:avLst/>
          </a:prstGeom>
        </p:spPr>
      </p:pic>
      <p:sp>
        <p:nvSpPr>
          <p:cNvPr id="3" name="Slide Number Placeholder 2"/>
          <p:cNvSpPr>
            <a:spLocks noGrp="1"/>
          </p:cNvSpPr>
          <p:nvPr>
            <p:ph type="sldNum" sz="quarter" idx="12"/>
          </p:nvPr>
        </p:nvSpPr>
        <p:spPr/>
        <p:txBody>
          <a:bodyPr/>
          <a:lstStyle/>
          <a:p>
            <a:fld id="{E6E8E4AB-A946-406F-A717-A4205C68154D}"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60549"/>
            <a:ext cx="2133600" cy="563562"/>
          </a:xfrm>
        </p:spPr>
        <p:txBody>
          <a:bodyPr>
            <a:normAutofit fontScale="90000"/>
          </a:bodyPr>
          <a:lstStyle/>
          <a:p>
            <a:r>
              <a:rPr lang="en-US" b="1" dirty="0" smtClean="0">
                <a:solidFill>
                  <a:schemeClr val="bg1"/>
                </a:solidFill>
              </a:rPr>
              <a:t>Image 8</a:t>
            </a:r>
            <a:endParaRPr lang="en-US" b="1" dirty="0"/>
          </a:p>
        </p:txBody>
      </p:sp>
      <p:sp>
        <p:nvSpPr>
          <p:cNvPr id="6" name="TextBox 5"/>
          <p:cNvSpPr txBox="1"/>
          <p:nvPr/>
        </p:nvSpPr>
        <p:spPr>
          <a:xfrm>
            <a:off x="5181600" y="838200"/>
            <a:ext cx="35814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1.4%</a:t>
            </a:r>
          </a:p>
          <a:p>
            <a:pPr>
              <a:buFont typeface="Arial" pitchFamily="34" charset="0"/>
              <a:buChar char="•"/>
            </a:pPr>
            <a:r>
              <a:rPr lang="en-US" sz="2400" b="1" dirty="0" smtClean="0">
                <a:solidFill>
                  <a:schemeClr val="bg1"/>
                </a:solidFill>
              </a:rPr>
              <a:t>Abnormal: 98.6%</a:t>
            </a:r>
            <a:endParaRPr lang="en-US" sz="2400" b="1" dirty="0">
              <a:solidFill>
                <a:schemeClr val="bg1"/>
              </a:solidFill>
            </a:endParaRPr>
          </a:p>
        </p:txBody>
      </p:sp>
      <p:sp>
        <p:nvSpPr>
          <p:cNvPr id="7" name="TextBox 6"/>
          <p:cNvSpPr txBox="1"/>
          <p:nvPr/>
        </p:nvSpPr>
        <p:spPr>
          <a:xfrm>
            <a:off x="4876800" y="2667000"/>
            <a:ext cx="4191000" cy="2677656"/>
          </a:xfrm>
          <a:prstGeom prst="rect">
            <a:avLst/>
          </a:prstGeom>
          <a:noFill/>
        </p:spPr>
        <p:txBody>
          <a:bodyPr wrap="square" rtlCol="0">
            <a:spAutoFit/>
          </a:bodyPr>
          <a:lstStyle/>
          <a:p>
            <a:pPr indent="-285750"/>
            <a:r>
              <a:rPr lang="en-US" sz="2400" b="1" dirty="0" smtClean="0">
                <a:solidFill>
                  <a:schemeClr val="bg1"/>
                </a:solidFill>
              </a:rPr>
              <a:t>Albino is considered abnormal. </a:t>
            </a:r>
          </a:p>
          <a:p>
            <a:pPr indent="-285750"/>
            <a:endParaRPr lang="en-US" sz="2400" b="1" dirty="0" smtClean="0">
              <a:solidFill>
                <a:schemeClr val="bg1"/>
              </a:solidFill>
            </a:endParaRPr>
          </a:p>
          <a:p>
            <a:pPr indent="-285750">
              <a:buFont typeface="Wingdings" pitchFamily="2" charset="2"/>
              <a:buChar char="v"/>
            </a:pPr>
            <a:r>
              <a:rPr lang="en-US" sz="2400" b="1" dirty="0" smtClean="0">
                <a:solidFill>
                  <a:schemeClr val="bg1"/>
                </a:solidFill>
              </a:rPr>
              <a:t>All tissues are white due to the absence of pigments. Cotyledons without chlorophyll cannot perform photosynthesis.</a:t>
            </a:r>
            <a:endParaRPr lang="en-US" sz="2400" b="1" dirty="0">
              <a:solidFill>
                <a:schemeClr val="bg1"/>
              </a:solidFill>
            </a:endParaRPr>
          </a:p>
        </p:txBody>
      </p:sp>
      <p:sp>
        <p:nvSpPr>
          <p:cNvPr id="9" name="TextBox 8"/>
          <p:cNvSpPr txBox="1"/>
          <p:nvPr/>
        </p:nvSpPr>
        <p:spPr>
          <a:xfrm>
            <a:off x="5105400" y="3886200"/>
            <a:ext cx="3352800" cy="369332"/>
          </a:xfrm>
          <a:prstGeom prst="rect">
            <a:avLst/>
          </a:prstGeom>
          <a:noFill/>
        </p:spPr>
        <p:txBody>
          <a:bodyPr wrap="square" rtlCol="0">
            <a:spAutoFit/>
          </a:bodyPr>
          <a:lstStyle/>
          <a:p>
            <a:r>
              <a:rPr lang="en-US" b="1" dirty="0">
                <a:solidFill>
                  <a:schemeClr val="bg1"/>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12" y="51298"/>
            <a:ext cx="4291988" cy="6730502"/>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74638"/>
            <a:ext cx="2133600" cy="563562"/>
          </a:xfrm>
        </p:spPr>
        <p:txBody>
          <a:bodyPr>
            <a:normAutofit fontScale="90000"/>
          </a:bodyPr>
          <a:lstStyle/>
          <a:p>
            <a:r>
              <a:rPr lang="en-US" b="1" dirty="0" smtClean="0">
                <a:solidFill>
                  <a:schemeClr val="bg1"/>
                </a:solidFill>
              </a:rPr>
              <a:t>Image 19</a:t>
            </a:r>
            <a:endParaRPr lang="en-US" b="1" dirty="0"/>
          </a:p>
        </p:txBody>
      </p:sp>
      <p:sp>
        <p:nvSpPr>
          <p:cNvPr id="6" name="TextBox 5"/>
          <p:cNvSpPr txBox="1"/>
          <p:nvPr/>
        </p:nvSpPr>
        <p:spPr>
          <a:xfrm>
            <a:off x="5181600" y="838200"/>
            <a:ext cx="36576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21.1%</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78.9%</a:t>
            </a:r>
            <a:endParaRPr lang="en-US" sz="2400" b="1" dirty="0">
              <a:solidFill>
                <a:schemeClr val="bg1"/>
              </a:solidFill>
            </a:endParaRPr>
          </a:p>
        </p:txBody>
      </p:sp>
      <p:sp>
        <p:nvSpPr>
          <p:cNvPr id="7" name="TextBox 6"/>
          <p:cNvSpPr txBox="1"/>
          <p:nvPr/>
        </p:nvSpPr>
        <p:spPr>
          <a:xfrm>
            <a:off x="4876800" y="2667000"/>
            <a:ext cx="4191000" cy="2585323"/>
          </a:xfrm>
          <a:prstGeom prst="rect">
            <a:avLst/>
          </a:prstGeom>
          <a:noFill/>
        </p:spPr>
        <p:txBody>
          <a:bodyPr wrap="square" rtlCol="0">
            <a:spAutoFit/>
          </a:bodyPr>
          <a:lstStyle/>
          <a:p>
            <a:r>
              <a:rPr lang="en-US" sz="2400" b="1" dirty="0" smtClean="0">
                <a:solidFill>
                  <a:schemeClr val="bg1"/>
                </a:solidFill>
              </a:rPr>
              <a:t>Abnormal  seedling due to the split root.</a:t>
            </a:r>
          </a:p>
          <a:p>
            <a:endParaRPr lang="en-US" sz="2400" b="1" dirty="0">
              <a:solidFill>
                <a:schemeClr val="bg1"/>
              </a:solidFill>
            </a:endParaRPr>
          </a:p>
          <a:p>
            <a:pPr marL="285750" indent="-285750">
              <a:buFont typeface="Wingdings" pitchFamily="2" charset="2"/>
              <a:buChar char="v"/>
            </a:pPr>
            <a:r>
              <a:rPr lang="en-US" sz="2400" b="1" dirty="0" smtClean="0">
                <a:solidFill>
                  <a:schemeClr val="bg1"/>
                </a:solidFill>
              </a:rPr>
              <a:t>The hypocotyl is swollen and lesioned at the transition point to the split root. </a:t>
            </a:r>
            <a:endParaRPr lang="en-US" sz="2400" b="1" dirty="0">
              <a:solidFill>
                <a:schemeClr val="bg1"/>
              </a:solidFill>
            </a:endParaRPr>
          </a:p>
          <a:p>
            <a:endParaRPr lang="en-US"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 y="-5508"/>
            <a:ext cx="4803121"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03684"/>
            <a:ext cx="2133600" cy="563562"/>
          </a:xfrm>
        </p:spPr>
        <p:txBody>
          <a:bodyPr>
            <a:normAutofit fontScale="90000"/>
          </a:bodyPr>
          <a:lstStyle/>
          <a:p>
            <a:r>
              <a:rPr lang="en-US" b="1" dirty="0" smtClean="0">
                <a:solidFill>
                  <a:schemeClr val="bg1"/>
                </a:solidFill>
              </a:rPr>
              <a:t>Image 7</a:t>
            </a:r>
            <a:endParaRPr lang="en-US" b="1" dirty="0"/>
          </a:p>
        </p:txBody>
      </p:sp>
      <p:sp>
        <p:nvSpPr>
          <p:cNvPr id="6" name="TextBox 5"/>
          <p:cNvSpPr txBox="1"/>
          <p:nvPr/>
        </p:nvSpPr>
        <p:spPr>
          <a:xfrm>
            <a:off x="5181600" y="838200"/>
            <a:ext cx="36576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44.4%</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55.6%</a:t>
            </a:r>
            <a:endParaRPr lang="en-US" sz="2400" b="1" dirty="0">
              <a:solidFill>
                <a:schemeClr val="bg1"/>
              </a:solidFill>
            </a:endParaRPr>
          </a:p>
        </p:txBody>
      </p:sp>
      <p:sp>
        <p:nvSpPr>
          <p:cNvPr id="7" name="TextBox 6"/>
          <p:cNvSpPr txBox="1"/>
          <p:nvPr/>
        </p:nvSpPr>
        <p:spPr>
          <a:xfrm>
            <a:off x="4876800" y="2667000"/>
            <a:ext cx="4191000" cy="3508653"/>
          </a:xfrm>
          <a:prstGeom prst="rect">
            <a:avLst/>
          </a:prstGeom>
          <a:noFill/>
        </p:spPr>
        <p:txBody>
          <a:bodyPr wrap="square" rtlCol="0">
            <a:spAutoFit/>
          </a:bodyPr>
          <a:lstStyle/>
          <a:p>
            <a:r>
              <a:rPr lang="en-US" sz="2400" b="1" dirty="0" smtClean="0">
                <a:solidFill>
                  <a:schemeClr val="bg1"/>
                </a:solidFill>
              </a:rPr>
              <a:t>Abnormal with a decayed root. This may be an effect of toxicity. </a:t>
            </a:r>
          </a:p>
          <a:p>
            <a:endParaRPr lang="en-US" sz="2400" b="1" dirty="0" smtClean="0">
              <a:solidFill>
                <a:schemeClr val="bg1"/>
              </a:solidFill>
            </a:endParaRPr>
          </a:p>
          <a:p>
            <a:pPr>
              <a:buFont typeface="Wingdings" pitchFamily="2" charset="2"/>
              <a:buChar char="v"/>
            </a:pPr>
            <a:r>
              <a:rPr lang="en-US" sz="2400" b="1" dirty="0" smtClean="0">
                <a:solidFill>
                  <a:schemeClr val="bg1"/>
                </a:solidFill>
              </a:rPr>
              <a:t>Secondary roots will not compensate for a defective primary root. </a:t>
            </a:r>
          </a:p>
          <a:p>
            <a:endParaRPr lang="en-US" b="1" dirty="0">
              <a:solidFill>
                <a:schemeClr val="bg1"/>
              </a:solidFill>
            </a:endParaRPr>
          </a:p>
          <a:p>
            <a:endParaRPr lang="en-US" b="1" dirty="0">
              <a:solidFill>
                <a:schemeClr val="bg1"/>
              </a:solidFill>
            </a:endParaRPr>
          </a:p>
          <a:p>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9839"/>
            <a:ext cx="4828934" cy="51054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83819"/>
            <a:ext cx="2133600" cy="563562"/>
          </a:xfrm>
        </p:spPr>
        <p:txBody>
          <a:bodyPr>
            <a:normAutofit fontScale="90000"/>
          </a:bodyPr>
          <a:lstStyle/>
          <a:p>
            <a:r>
              <a:rPr lang="en-US" b="1" dirty="0" smtClean="0">
                <a:solidFill>
                  <a:schemeClr val="bg1"/>
                </a:solidFill>
              </a:rPr>
              <a:t>Image 16</a:t>
            </a:r>
            <a:endParaRPr lang="en-US" b="1" dirty="0"/>
          </a:p>
        </p:txBody>
      </p:sp>
      <p:sp>
        <p:nvSpPr>
          <p:cNvPr id="6" name="TextBox 5"/>
          <p:cNvSpPr txBox="1"/>
          <p:nvPr/>
        </p:nvSpPr>
        <p:spPr>
          <a:xfrm>
            <a:off x="5181600" y="838200"/>
            <a:ext cx="35052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20%</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80%</a:t>
            </a:r>
            <a:endParaRPr lang="en-US" sz="2400" b="1" dirty="0">
              <a:solidFill>
                <a:schemeClr val="bg1"/>
              </a:solidFill>
            </a:endParaRPr>
          </a:p>
        </p:txBody>
      </p:sp>
      <p:sp>
        <p:nvSpPr>
          <p:cNvPr id="7" name="TextBox 6"/>
          <p:cNvSpPr txBox="1"/>
          <p:nvPr/>
        </p:nvSpPr>
        <p:spPr>
          <a:xfrm>
            <a:off x="4876800" y="2661124"/>
            <a:ext cx="4191000" cy="3046988"/>
          </a:xfrm>
          <a:prstGeom prst="rect">
            <a:avLst/>
          </a:prstGeom>
          <a:noFill/>
        </p:spPr>
        <p:txBody>
          <a:bodyPr wrap="square" rtlCol="0">
            <a:spAutoFit/>
          </a:bodyPr>
          <a:lstStyle/>
          <a:p>
            <a:r>
              <a:rPr lang="en-US" sz="2400" b="1" dirty="0" smtClean="0">
                <a:solidFill>
                  <a:schemeClr val="bg1"/>
                </a:solidFill>
              </a:rPr>
              <a:t>Abnormal seedling with a short, blunt root and a watery hypocotyl.</a:t>
            </a:r>
          </a:p>
          <a:p>
            <a:endParaRPr lang="en-US" sz="2400" b="1" dirty="0" smtClean="0">
              <a:solidFill>
                <a:schemeClr val="bg1"/>
              </a:solidFill>
            </a:endParaRPr>
          </a:p>
          <a:p>
            <a:pPr>
              <a:buFont typeface="Wingdings" pitchFamily="2" charset="2"/>
              <a:buChar char="v"/>
            </a:pPr>
            <a:r>
              <a:rPr lang="en-US" sz="2400" b="1" dirty="0" smtClean="0">
                <a:solidFill>
                  <a:schemeClr val="bg1"/>
                </a:solidFill>
              </a:rPr>
              <a:t>Less </a:t>
            </a:r>
            <a:r>
              <a:rPr lang="en-US" sz="2400" b="1" dirty="0">
                <a:solidFill>
                  <a:schemeClr val="bg1"/>
                </a:solidFill>
              </a:rPr>
              <a:t>than 50% necrosis</a:t>
            </a:r>
            <a:r>
              <a:rPr lang="en-US" sz="2400" b="1" dirty="0" smtClean="0">
                <a:solidFill>
                  <a:schemeClr val="bg1"/>
                </a:solidFill>
              </a:rPr>
              <a:t>.</a:t>
            </a:r>
          </a:p>
          <a:p>
            <a:pPr>
              <a:buFont typeface="Wingdings" pitchFamily="2" charset="2"/>
              <a:buChar char="v"/>
            </a:pPr>
            <a:endParaRPr lang="en-US" b="1" dirty="0" smtClean="0">
              <a:solidFill>
                <a:schemeClr val="bg1"/>
              </a:solidFill>
            </a:endParaRPr>
          </a:p>
          <a:p>
            <a:endParaRPr lang="en-US" b="1" dirty="0">
              <a:solidFill>
                <a:schemeClr val="bg1"/>
              </a:solidFill>
            </a:endParaRPr>
          </a:p>
          <a:p>
            <a:endParaRPr lang="en-US" b="1" dirty="0">
              <a:solidFill>
                <a:schemeClr val="bg1"/>
              </a:solidFill>
            </a:endParaRPr>
          </a:p>
          <a:p>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95568"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74638"/>
            <a:ext cx="2133600" cy="563562"/>
          </a:xfrm>
        </p:spPr>
        <p:txBody>
          <a:bodyPr>
            <a:normAutofit fontScale="90000"/>
          </a:bodyPr>
          <a:lstStyle/>
          <a:p>
            <a:pPr algn="l"/>
            <a:r>
              <a:rPr lang="en-US" b="1" dirty="0" smtClean="0">
                <a:solidFill>
                  <a:schemeClr val="bg1"/>
                </a:solidFill>
              </a:rPr>
              <a:t>Image 27</a:t>
            </a:r>
            <a:endParaRPr lang="en-US" b="1" dirty="0">
              <a:solidFill>
                <a:schemeClr val="bg1"/>
              </a:solidFill>
            </a:endParaRPr>
          </a:p>
        </p:txBody>
      </p:sp>
      <p:sp>
        <p:nvSpPr>
          <p:cNvPr id="6" name="TextBox 5"/>
          <p:cNvSpPr txBox="1"/>
          <p:nvPr/>
        </p:nvSpPr>
        <p:spPr>
          <a:xfrm>
            <a:off x="5486400" y="1062335"/>
            <a:ext cx="35052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0%</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100%</a:t>
            </a:r>
            <a:endParaRPr lang="en-US" sz="2400" b="1" dirty="0">
              <a:solidFill>
                <a:schemeClr val="bg1"/>
              </a:solidFill>
            </a:endParaRPr>
          </a:p>
        </p:txBody>
      </p:sp>
      <p:sp>
        <p:nvSpPr>
          <p:cNvPr id="7" name="TextBox 6"/>
          <p:cNvSpPr txBox="1"/>
          <p:nvPr/>
        </p:nvSpPr>
        <p:spPr>
          <a:xfrm>
            <a:off x="5181600" y="2667000"/>
            <a:ext cx="3886200" cy="2308324"/>
          </a:xfrm>
          <a:prstGeom prst="rect">
            <a:avLst/>
          </a:prstGeom>
          <a:noFill/>
        </p:spPr>
        <p:txBody>
          <a:bodyPr wrap="square" rtlCol="0">
            <a:spAutoFit/>
          </a:bodyPr>
          <a:lstStyle/>
          <a:p>
            <a:endParaRPr lang="en-US" sz="2400" b="1" dirty="0" smtClean="0">
              <a:solidFill>
                <a:schemeClr val="bg1"/>
              </a:solidFill>
            </a:endParaRPr>
          </a:p>
          <a:p>
            <a:r>
              <a:rPr lang="en-US" sz="2400" b="1" dirty="0" smtClean="0">
                <a:solidFill>
                  <a:schemeClr val="bg1"/>
                </a:solidFill>
              </a:rPr>
              <a:t>A late germinating , undeveloped seedling with decay at the point of attachment and a blunt watery root is abnormal.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08822"/>
            <a:ext cx="5105400" cy="4883426"/>
          </a:xfrm>
          <a:prstGeom prst="rect">
            <a:avLst/>
          </a:prstGeom>
        </p:spPr>
      </p:pic>
      <p:sp>
        <p:nvSpPr>
          <p:cNvPr id="3" name="Slide Number Placeholder 2"/>
          <p:cNvSpPr>
            <a:spLocks noGrp="1"/>
          </p:cNvSpPr>
          <p:nvPr>
            <p:ph type="sldNum" sz="quarter" idx="12"/>
          </p:nvPr>
        </p:nvSpPr>
        <p:spPr/>
        <p:txBody>
          <a:bodyPr/>
          <a:lstStyle/>
          <a:p>
            <a:fld id="{E6E8E4AB-A946-406F-A717-A4205C68154D}"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Assessment of seedlings</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pPr marL="0" indent="0">
              <a:buNone/>
            </a:pPr>
            <a:r>
              <a:rPr lang="en-US" b="1" dirty="0" smtClean="0">
                <a:solidFill>
                  <a:schemeClr val="bg1"/>
                </a:solidFill>
              </a:rPr>
              <a:t>Diseased and decayed seedlings;</a:t>
            </a:r>
          </a:p>
          <a:p>
            <a:pPr>
              <a:buFont typeface="Wingdings" pitchFamily="2" charset="2"/>
              <a:buChar char="v"/>
            </a:pPr>
            <a:r>
              <a:rPr lang="en-US" b="1" dirty="0" smtClean="0">
                <a:solidFill>
                  <a:schemeClr val="bg1"/>
                </a:solidFill>
              </a:rPr>
              <a:t>Secondary infection is infection that does not originate with the seed or seedling itself, but rather from other diseased seeds or seedlings. Seedlings with any degree of secondary infection are to be classified as normal provided that all essential structures are present and otherwise normal (See </a:t>
            </a:r>
            <a:r>
              <a:rPr lang="en-US" b="1" dirty="0">
                <a:solidFill>
                  <a:schemeClr val="bg1"/>
                </a:solidFill>
              </a:rPr>
              <a:t>section </a:t>
            </a:r>
            <a:r>
              <a:rPr lang="en-US" b="1" dirty="0" smtClean="0">
                <a:solidFill>
                  <a:schemeClr val="bg1"/>
                </a:solidFill>
              </a:rPr>
              <a:t>3.5.5, part 1. </a:t>
            </a:r>
            <a:r>
              <a:rPr lang="en-US" b="1" dirty="0">
                <a:solidFill>
                  <a:schemeClr val="bg1"/>
                </a:solidFill>
              </a:rPr>
              <a:t>of the AOSA Rules for Testing </a:t>
            </a:r>
            <a:r>
              <a:rPr lang="en-US" b="1" dirty="0" smtClean="0">
                <a:solidFill>
                  <a:schemeClr val="bg1"/>
                </a:solidFill>
              </a:rPr>
              <a:t>Seeds, </a:t>
            </a:r>
            <a:r>
              <a:rPr lang="en-US" b="1" dirty="0">
                <a:solidFill>
                  <a:schemeClr val="bg1"/>
                </a:solidFill>
              </a:rPr>
              <a:t>Vol</a:t>
            </a:r>
            <a:r>
              <a:rPr lang="en-US" b="1" dirty="0" smtClean="0">
                <a:solidFill>
                  <a:schemeClr val="bg1"/>
                </a:solidFill>
              </a:rPr>
              <a:t>. 4.) </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E6E8E4AB-A946-406F-A717-A4205C68154D}" type="slidenum">
              <a:rPr lang="en-US" smtClean="0"/>
              <a:pPr/>
              <a:t>26</a:t>
            </a:fld>
            <a:endParaRPr lang="en-US" dirty="0"/>
          </a:p>
        </p:txBody>
      </p:sp>
    </p:spTree>
    <p:extLst>
      <p:ext uri="{BB962C8B-B14F-4D97-AF65-F5344CB8AC3E}">
        <p14:creationId xmlns:p14="http://schemas.microsoft.com/office/powerpoint/2010/main" val="1995056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Assessment of seedlings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buNone/>
            </a:pPr>
            <a:r>
              <a:rPr lang="en-US" b="1" dirty="0" smtClean="0">
                <a:solidFill>
                  <a:schemeClr val="bg1"/>
                </a:solidFill>
              </a:rPr>
              <a:t>Diseased and decayed seedlings;  </a:t>
            </a:r>
          </a:p>
          <a:p>
            <a:pPr>
              <a:buFont typeface="Wingdings" pitchFamily="2" charset="2"/>
              <a:buChar char="v"/>
            </a:pPr>
            <a:r>
              <a:rPr lang="en-US" b="1" dirty="0">
                <a:solidFill>
                  <a:schemeClr val="bg1"/>
                </a:solidFill>
              </a:rPr>
              <a:t> </a:t>
            </a:r>
            <a:r>
              <a:rPr lang="en-US" b="1" dirty="0" smtClean="0">
                <a:solidFill>
                  <a:schemeClr val="bg1"/>
                </a:solidFill>
              </a:rPr>
              <a:t>Primary infection originates from the seed or seedling itself. Seedlings with slight primary infection are considered normal provided development of none of the essential structures has been impaired. Seedlings with primary infection sufficient to impede development of one or more essential structures are to be classified as abnormal</a:t>
            </a:r>
            <a:r>
              <a:rPr lang="en-US" b="1" dirty="0">
                <a:solidFill>
                  <a:schemeClr val="bg1"/>
                </a:solidFill>
              </a:rPr>
              <a:t>. </a:t>
            </a:r>
            <a:r>
              <a:rPr lang="en-US" b="1" dirty="0" smtClean="0">
                <a:solidFill>
                  <a:schemeClr val="bg1"/>
                </a:solidFill>
              </a:rPr>
              <a:t> (See </a:t>
            </a:r>
            <a:r>
              <a:rPr lang="en-US" b="1" dirty="0">
                <a:solidFill>
                  <a:schemeClr val="bg1"/>
                </a:solidFill>
              </a:rPr>
              <a:t>section 3.5.5, part 1. of the AOSA Rules for Testing </a:t>
            </a:r>
            <a:r>
              <a:rPr lang="en-US" b="1" dirty="0" smtClean="0">
                <a:solidFill>
                  <a:schemeClr val="bg1"/>
                </a:solidFill>
              </a:rPr>
              <a:t>Seeds, </a:t>
            </a:r>
            <a:r>
              <a:rPr lang="en-US" b="1" dirty="0">
                <a:solidFill>
                  <a:schemeClr val="bg1"/>
                </a:solidFill>
              </a:rPr>
              <a:t>Vol. 4.) </a:t>
            </a:r>
          </a:p>
        </p:txBody>
      </p:sp>
      <p:sp>
        <p:nvSpPr>
          <p:cNvPr id="4" name="Slide Number Placeholder 3"/>
          <p:cNvSpPr>
            <a:spLocks noGrp="1"/>
          </p:cNvSpPr>
          <p:nvPr>
            <p:ph type="sldNum" sz="quarter" idx="12"/>
          </p:nvPr>
        </p:nvSpPr>
        <p:spPr/>
        <p:txBody>
          <a:bodyPr/>
          <a:lstStyle/>
          <a:p>
            <a:fld id="{E6E8E4AB-A946-406F-A717-A4205C68154D}" type="slidenum">
              <a:rPr lang="en-US" smtClean="0"/>
              <a:pPr/>
              <a:t>27</a:t>
            </a:fld>
            <a:endParaRPr lang="en-US" dirty="0"/>
          </a:p>
        </p:txBody>
      </p:sp>
    </p:spTree>
    <p:extLst>
      <p:ext uri="{BB962C8B-B14F-4D97-AF65-F5344CB8AC3E}">
        <p14:creationId xmlns:p14="http://schemas.microsoft.com/office/powerpoint/2010/main" val="2702631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9665" y="80665"/>
            <a:ext cx="2133600" cy="304800"/>
          </a:xfrm>
        </p:spPr>
        <p:txBody>
          <a:bodyPr>
            <a:normAutofit fontScale="90000"/>
          </a:bodyPr>
          <a:lstStyle/>
          <a:p>
            <a:r>
              <a:rPr lang="en-US" b="1" dirty="0" smtClean="0">
                <a:solidFill>
                  <a:schemeClr val="bg1"/>
                </a:solidFill>
              </a:rPr>
              <a:t>Image 4</a:t>
            </a:r>
            <a:endParaRPr lang="en-US" b="1" dirty="0"/>
          </a:p>
        </p:txBody>
      </p:sp>
      <p:sp>
        <p:nvSpPr>
          <p:cNvPr id="6" name="TextBox 5"/>
          <p:cNvSpPr txBox="1"/>
          <p:nvPr/>
        </p:nvSpPr>
        <p:spPr>
          <a:xfrm>
            <a:off x="5181600" y="838200"/>
            <a:ext cx="37338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0%</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100%</a:t>
            </a:r>
            <a:endParaRPr lang="en-US" sz="2400" b="1" dirty="0">
              <a:solidFill>
                <a:schemeClr val="bg1"/>
              </a:solidFill>
            </a:endParaRPr>
          </a:p>
        </p:txBody>
      </p:sp>
      <p:sp>
        <p:nvSpPr>
          <p:cNvPr id="7" name="TextBox 6"/>
          <p:cNvSpPr txBox="1"/>
          <p:nvPr/>
        </p:nvSpPr>
        <p:spPr>
          <a:xfrm>
            <a:off x="4876800" y="2667000"/>
            <a:ext cx="4191000" cy="2954655"/>
          </a:xfrm>
          <a:prstGeom prst="rect">
            <a:avLst/>
          </a:prstGeom>
          <a:noFill/>
        </p:spPr>
        <p:txBody>
          <a:bodyPr wrap="square" rtlCol="0">
            <a:spAutoFit/>
          </a:bodyPr>
          <a:lstStyle/>
          <a:p>
            <a:r>
              <a:rPr lang="en-US" sz="2400" b="1" dirty="0" smtClean="0">
                <a:solidFill>
                  <a:schemeClr val="bg1"/>
                </a:solidFill>
              </a:rPr>
              <a:t>Abnormal with the essential structures decayed from primary infection.</a:t>
            </a:r>
          </a:p>
          <a:p>
            <a:pPr>
              <a:buFont typeface="Wingdings" pitchFamily="2" charset="2"/>
              <a:buChar char="v"/>
            </a:pPr>
            <a:endParaRPr lang="en-US" sz="2400" b="1" dirty="0" smtClean="0">
              <a:solidFill>
                <a:schemeClr val="bg1"/>
              </a:solidFill>
            </a:endParaRPr>
          </a:p>
          <a:p>
            <a:pPr>
              <a:buFont typeface="Wingdings" pitchFamily="2" charset="2"/>
              <a:buChar char="v"/>
            </a:pPr>
            <a:r>
              <a:rPr lang="en-US" sz="2400" b="1" dirty="0" smtClean="0">
                <a:solidFill>
                  <a:schemeClr val="bg1"/>
                </a:solidFill>
              </a:rPr>
              <a:t>The structures of the seedlings effected by the fungi turn mushy and decayed.</a:t>
            </a:r>
          </a:p>
          <a:p>
            <a:endParaRPr lang="en-US"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2899"/>
            <a:ext cx="3962401" cy="6791082"/>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52400"/>
            <a:ext cx="2133600" cy="563562"/>
          </a:xfrm>
        </p:spPr>
        <p:txBody>
          <a:bodyPr>
            <a:noAutofit/>
          </a:bodyPr>
          <a:lstStyle/>
          <a:p>
            <a:r>
              <a:rPr lang="en-US" b="1" dirty="0" smtClean="0">
                <a:solidFill>
                  <a:schemeClr val="bg1"/>
                </a:solidFill>
              </a:rPr>
              <a:t>Image</a:t>
            </a:r>
            <a:r>
              <a:rPr lang="en-US" b="1" dirty="0" smtClean="0"/>
              <a:t> </a:t>
            </a:r>
            <a:r>
              <a:rPr lang="en-US" b="1" dirty="0" smtClean="0">
                <a:solidFill>
                  <a:schemeClr val="bg1"/>
                </a:solidFill>
              </a:rPr>
              <a:t>5</a:t>
            </a:r>
            <a:endParaRPr lang="en-US" b="1" dirty="0">
              <a:solidFill>
                <a:schemeClr val="bg1"/>
              </a:solidFill>
            </a:endParaRPr>
          </a:p>
        </p:txBody>
      </p:sp>
      <p:sp>
        <p:nvSpPr>
          <p:cNvPr id="6" name="TextBox 5"/>
          <p:cNvSpPr txBox="1"/>
          <p:nvPr/>
        </p:nvSpPr>
        <p:spPr>
          <a:xfrm>
            <a:off x="5181600" y="838200"/>
            <a:ext cx="35052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0%</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100%</a:t>
            </a:r>
            <a:endParaRPr lang="en-US" sz="2400" b="1" dirty="0">
              <a:solidFill>
                <a:schemeClr val="bg1"/>
              </a:solidFill>
            </a:endParaRPr>
          </a:p>
        </p:txBody>
      </p:sp>
      <p:sp>
        <p:nvSpPr>
          <p:cNvPr id="7" name="TextBox 6"/>
          <p:cNvSpPr txBox="1"/>
          <p:nvPr/>
        </p:nvSpPr>
        <p:spPr>
          <a:xfrm>
            <a:off x="4876800" y="2667000"/>
            <a:ext cx="4191000" cy="2862322"/>
          </a:xfrm>
          <a:prstGeom prst="rect">
            <a:avLst/>
          </a:prstGeom>
          <a:noFill/>
        </p:spPr>
        <p:txBody>
          <a:bodyPr wrap="square" rtlCol="0">
            <a:spAutoFit/>
          </a:bodyPr>
          <a:lstStyle/>
          <a:p>
            <a:r>
              <a:rPr lang="en-US" sz="2400" b="1" dirty="0" smtClean="0">
                <a:solidFill>
                  <a:schemeClr val="bg1"/>
                </a:solidFill>
              </a:rPr>
              <a:t>Abnormal with decay at the point of attachment.  </a:t>
            </a:r>
          </a:p>
          <a:p>
            <a:pPr>
              <a:buFont typeface="Wingdings" pitchFamily="2" charset="2"/>
              <a:buChar char="v"/>
            </a:pPr>
            <a:endParaRPr lang="en-US" b="1" dirty="0" smtClean="0">
              <a:solidFill>
                <a:schemeClr val="bg1"/>
              </a:solidFill>
            </a:endParaRPr>
          </a:p>
          <a:p>
            <a:pPr>
              <a:buFont typeface="Wingdings" pitchFamily="2" charset="2"/>
              <a:buChar char="v"/>
            </a:pPr>
            <a:r>
              <a:rPr lang="en-US" sz="2400" b="1" dirty="0" smtClean="0">
                <a:solidFill>
                  <a:schemeClr val="bg1"/>
                </a:solidFill>
              </a:rPr>
              <a:t>When the point of attachment is decayed the seedling is abnormal and no further assessment is needed.</a:t>
            </a:r>
          </a:p>
          <a:p>
            <a:pPr>
              <a:buFont typeface="Wingdings" pitchFamily="2" charset="2"/>
              <a:buChar char="v"/>
            </a:pPr>
            <a:endParaRPr lang="en-US" b="1" dirty="0" smtClean="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4876800" cy="6352489"/>
          </a:xfrm>
          <a:prstGeom prst="rect">
            <a:avLst/>
          </a:prstGeom>
        </p:spPr>
      </p:pic>
      <p:sp>
        <p:nvSpPr>
          <p:cNvPr id="3" name="Slide Number Placeholder 2"/>
          <p:cNvSpPr>
            <a:spLocks noGrp="1"/>
          </p:cNvSpPr>
          <p:nvPr>
            <p:ph type="sldNum" sz="quarter" idx="12"/>
          </p:nvPr>
        </p:nvSpPr>
        <p:spPr/>
        <p:txBody>
          <a:bodyPr/>
          <a:lstStyle/>
          <a:p>
            <a:fld id="{E6E8E4AB-A946-406F-A717-A4205C68154D}"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chemeClr val="bg1"/>
                </a:solidFill>
              </a:rPr>
              <a:t>Essential seedling structures</a:t>
            </a:r>
            <a:endParaRPr lang="en-US" b="1" dirty="0">
              <a:solidFill>
                <a:schemeClr val="bg1"/>
              </a:solidFill>
            </a:endParaRPr>
          </a:p>
        </p:txBody>
      </p:sp>
      <p:pic>
        <p:nvPicPr>
          <p:cNvPr id="4" name="Content Placeholder 4" descr="5"/>
          <p:cNvPicPr>
            <a:picLocks noGrp="1"/>
          </p:cNvPicPr>
          <p:nvPr>
            <p:ph idx="1"/>
          </p:nvPr>
        </p:nvPicPr>
        <p:blipFill>
          <a:blip r:embed="rId2" cstate="print"/>
          <a:srcRect/>
          <a:stretch>
            <a:fillRect/>
          </a:stretch>
        </p:blipFill>
        <p:spPr>
          <a:xfrm>
            <a:off x="2362200" y="990601"/>
            <a:ext cx="4572000" cy="5685388"/>
          </a:xfrm>
        </p:spPr>
      </p:pic>
      <p:sp>
        <p:nvSpPr>
          <p:cNvPr id="3" name="Slide Number Placeholder 2"/>
          <p:cNvSpPr>
            <a:spLocks noGrp="1"/>
          </p:cNvSpPr>
          <p:nvPr>
            <p:ph type="sldNum" sz="quarter" idx="12"/>
          </p:nvPr>
        </p:nvSpPr>
        <p:spPr/>
        <p:txBody>
          <a:bodyPr/>
          <a:lstStyle/>
          <a:p>
            <a:fld id="{E6E8E4AB-A946-406F-A717-A4205C68154D}" type="slidenum">
              <a:rPr lang="en-US" smtClean="0"/>
              <a:pPr/>
              <a:t>3</a:t>
            </a:fld>
            <a:endParaRPr lang="en-US" dirty="0"/>
          </a:p>
        </p:txBody>
      </p:sp>
    </p:spTree>
    <p:extLst>
      <p:ext uri="{BB962C8B-B14F-4D97-AF65-F5344CB8AC3E}">
        <p14:creationId xmlns:p14="http://schemas.microsoft.com/office/powerpoint/2010/main" val="760079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Assessment of seedlings</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buNone/>
            </a:pPr>
            <a:r>
              <a:rPr lang="en-US" sz="3400" b="1" dirty="0" smtClean="0">
                <a:solidFill>
                  <a:schemeClr val="bg1"/>
                </a:solidFill>
              </a:rPr>
              <a:t>Physiological necrosis;</a:t>
            </a:r>
          </a:p>
          <a:p>
            <a:pPr>
              <a:buFont typeface="Wingdings" pitchFamily="2" charset="2"/>
              <a:buChar char="v"/>
            </a:pPr>
            <a:r>
              <a:rPr lang="en-US" sz="3400" b="1" dirty="0" smtClean="0">
                <a:solidFill>
                  <a:schemeClr val="bg1"/>
                </a:solidFill>
              </a:rPr>
              <a:t>Physiological necrosis is an effect of ageing in lettuce. </a:t>
            </a:r>
            <a:r>
              <a:rPr lang="en-US" sz="3400" b="1" dirty="0">
                <a:solidFill>
                  <a:schemeClr val="bg1"/>
                </a:solidFill>
              </a:rPr>
              <a:t>The exact cause is </a:t>
            </a:r>
            <a:r>
              <a:rPr lang="en-US" sz="3400" b="1" dirty="0" smtClean="0">
                <a:solidFill>
                  <a:schemeClr val="bg1"/>
                </a:solidFill>
              </a:rPr>
              <a:t>unknown. A seed lot with necrosis will continue to decline in vitality and shelf life. Poor storage conditions or stressing the seed will contribute to this decline. The presence of necrosis in the seed lot will increase over time. </a:t>
            </a:r>
          </a:p>
          <a:p>
            <a:pPr>
              <a:buFont typeface="Wingdings" pitchFamily="2" charset="2"/>
              <a:buChar char="v"/>
            </a:pPr>
            <a:r>
              <a:rPr lang="en-US" sz="3400" b="1" dirty="0" smtClean="0">
                <a:solidFill>
                  <a:schemeClr val="bg1"/>
                </a:solidFill>
              </a:rPr>
              <a:t>Due to a physiological breakdown of the plant tissues, the cells die off and turn dark. Necrosis usually starts along the midrib and progresses up the lateral veins of the cotyledons from the base to the tip of the leaf. </a:t>
            </a:r>
          </a:p>
          <a:p>
            <a:pPr>
              <a:buFont typeface="Wingdings" pitchFamily="2" charset="2"/>
              <a:buChar char="v"/>
            </a:pPr>
            <a:r>
              <a:rPr lang="en-US" sz="3400" b="1" dirty="0" smtClean="0">
                <a:solidFill>
                  <a:schemeClr val="bg1"/>
                </a:solidFill>
              </a:rPr>
              <a:t>The dark areas caused by physiological necrosis can appear as bubbly and bumpy or sunken leaf tissues. </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E6E8E4AB-A946-406F-A717-A4205C68154D}" type="slidenum">
              <a:rPr lang="en-US" smtClean="0"/>
              <a:pPr/>
              <a:t>30</a:t>
            </a:fld>
            <a:endParaRPr lang="en-US" dirty="0"/>
          </a:p>
        </p:txBody>
      </p:sp>
    </p:spTree>
    <p:extLst>
      <p:ext uri="{BB962C8B-B14F-4D97-AF65-F5344CB8AC3E}">
        <p14:creationId xmlns:p14="http://schemas.microsoft.com/office/powerpoint/2010/main" val="2407948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Assessment of seedlings</a:t>
            </a:r>
            <a:endParaRPr lang="en-US" dirty="0"/>
          </a:p>
        </p:txBody>
      </p:sp>
      <p:pic>
        <p:nvPicPr>
          <p:cNvPr id="3075" name="Picture 3"/>
          <p:cNvPicPr>
            <a:picLocks noGrp="1" noChangeAspect="1" noChangeArrowheads="1"/>
          </p:cNvPicPr>
          <p:nvPr>
            <p:ph sz="half" idx="1"/>
          </p:nvPr>
        </p:nvPicPr>
        <p:blipFill>
          <a:blip r:embed="rId2" cstate="print"/>
          <a:stretch>
            <a:fillRect/>
          </a:stretch>
        </p:blipFill>
        <p:spPr bwMode="auto">
          <a:xfrm>
            <a:off x="457200" y="2133600"/>
            <a:ext cx="4038600" cy="3463020"/>
          </a:xfrm>
          <a:prstGeom prst="rect">
            <a:avLst/>
          </a:prstGeom>
          <a:noFill/>
          <a:ln w="9525">
            <a:noFill/>
            <a:miter lim="800000"/>
            <a:headEnd/>
            <a:tailEnd/>
          </a:ln>
          <a:effectLst/>
        </p:spPr>
      </p:pic>
      <p:sp>
        <p:nvSpPr>
          <p:cNvPr id="4" name="Content Placeholder 3"/>
          <p:cNvSpPr>
            <a:spLocks noGrp="1"/>
          </p:cNvSpPr>
          <p:nvPr>
            <p:ph sz="half" idx="2"/>
          </p:nvPr>
        </p:nvSpPr>
        <p:spPr>
          <a:xfrm>
            <a:off x="4648200" y="1600200"/>
            <a:ext cx="4267200" cy="4525963"/>
          </a:xfrm>
        </p:spPr>
        <p:txBody>
          <a:bodyPr>
            <a:normAutofit fontScale="92500" lnSpcReduction="20000"/>
          </a:bodyPr>
          <a:lstStyle/>
          <a:p>
            <a:pPr>
              <a:buNone/>
            </a:pPr>
            <a:r>
              <a:rPr lang="en-US" sz="2400" b="1" dirty="0" smtClean="0">
                <a:solidFill>
                  <a:schemeClr val="bg1"/>
                </a:solidFill>
              </a:rPr>
              <a:t>Physiological</a:t>
            </a:r>
            <a:r>
              <a:rPr lang="en-US" sz="2400" b="1" dirty="0" smtClean="0"/>
              <a:t> </a:t>
            </a:r>
            <a:r>
              <a:rPr lang="en-US" sz="2400" b="1" dirty="0" smtClean="0">
                <a:solidFill>
                  <a:schemeClr val="bg1"/>
                </a:solidFill>
              </a:rPr>
              <a:t>necrosis </a:t>
            </a:r>
          </a:p>
          <a:p>
            <a:pPr>
              <a:buFont typeface="Wingdings" pitchFamily="2" charset="2"/>
              <a:buChar char="v"/>
            </a:pPr>
            <a:endParaRPr lang="en-US" sz="2400" b="1" dirty="0" smtClean="0">
              <a:solidFill>
                <a:schemeClr val="bg1"/>
              </a:solidFill>
            </a:endParaRPr>
          </a:p>
          <a:p>
            <a:pPr>
              <a:buFont typeface="Wingdings" pitchFamily="2" charset="2"/>
              <a:buChar char="v"/>
            </a:pPr>
            <a:r>
              <a:rPr lang="en-US" sz="2400" b="1" dirty="0" smtClean="0">
                <a:solidFill>
                  <a:schemeClr val="bg1"/>
                </a:solidFill>
              </a:rPr>
              <a:t>Physiological necrosis  can effect the entire seed lot whereas mechanical damage or decay effects the individual seeds or seedlings.</a:t>
            </a:r>
          </a:p>
          <a:p>
            <a:pPr marL="0" indent="0">
              <a:buNone/>
            </a:pPr>
            <a:r>
              <a:rPr lang="en-US" sz="2400" b="1" dirty="0">
                <a:solidFill>
                  <a:schemeClr val="bg1"/>
                </a:solidFill>
              </a:rPr>
              <a:t>Necrosis</a:t>
            </a:r>
          </a:p>
          <a:p>
            <a:pPr>
              <a:buFont typeface="Wingdings" pitchFamily="2" charset="2"/>
              <a:buChar char="v"/>
            </a:pPr>
            <a:endParaRPr lang="en-US" sz="2400" b="1" dirty="0" smtClean="0">
              <a:solidFill>
                <a:schemeClr val="bg1"/>
              </a:solidFill>
            </a:endParaRPr>
          </a:p>
          <a:p>
            <a:pPr>
              <a:buFont typeface="Wingdings" pitchFamily="2" charset="2"/>
              <a:buChar char="v"/>
            </a:pPr>
            <a:r>
              <a:rPr lang="en-US" sz="2400" b="1" dirty="0" smtClean="0">
                <a:solidFill>
                  <a:schemeClr val="bg1"/>
                </a:solidFill>
              </a:rPr>
              <a:t>The </a:t>
            </a:r>
            <a:r>
              <a:rPr lang="en-US" sz="2400" b="1" dirty="0">
                <a:solidFill>
                  <a:schemeClr val="bg1"/>
                </a:solidFill>
              </a:rPr>
              <a:t>word necrosis means dead cells. It is important to determine if the dead or dying spot is physiological necrosis, mechanical, in other words physical damage, or decay.</a:t>
            </a:r>
          </a:p>
          <a:p>
            <a:pPr>
              <a:buFont typeface="Wingdings" pitchFamily="2" charset="2"/>
              <a:buChar char="v"/>
            </a:pPr>
            <a:endParaRPr lang="en-US" sz="2400" b="1" dirty="0">
              <a:solidFill>
                <a:schemeClr val="bg1"/>
              </a:solidFill>
            </a:endParaRPr>
          </a:p>
        </p:txBody>
      </p:sp>
      <p:sp>
        <p:nvSpPr>
          <p:cNvPr id="3" name="Slide Number Placeholder 2"/>
          <p:cNvSpPr>
            <a:spLocks noGrp="1"/>
          </p:cNvSpPr>
          <p:nvPr>
            <p:ph type="sldNum" sz="quarter" idx="12"/>
          </p:nvPr>
        </p:nvSpPr>
        <p:spPr/>
        <p:txBody>
          <a:bodyPr/>
          <a:lstStyle/>
          <a:p>
            <a:fld id="{E6E8E4AB-A946-406F-A717-A4205C68154D}"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12865"/>
            <a:ext cx="2133600" cy="563562"/>
          </a:xfrm>
        </p:spPr>
        <p:txBody>
          <a:bodyPr>
            <a:normAutofit fontScale="90000"/>
          </a:bodyPr>
          <a:lstStyle/>
          <a:p>
            <a:r>
              <a:rPr lang="en-US" b="1" dirty="0" smtClean="0">
                <a:solidFill>
                  <a:schemeClr val="bg1"/>
                </a:solidFill>
              </a:rPr>
              <a:t>Image 28</a:t>
            </a:r>
            <a:endParaRPr lang="en-US" b="1" dirty="0">
              <a:solidFill>
                <a:schemeClr val="bg1"/>
              </a:solidFill>
            </a:endParaRPr>
          </a:p>
        </p:txBody>
      </p:sp>
      <p:sp>
        <p:nvSpPr>
          <p:cNvPr id="6" name="TextBox 5"/>
          <p:cNvSpPr txBox="1"/>
          <p:nvPr/>
        </p:nvSpPr>
        <p:spPr>
          <a:xfrm>
            <a:off x="5181600" y="838200"/>
            <a:ext cx="35814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35.7%</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64.3%</a:t>
            </a:r>
            <a:endParaRPr lang="en-US" sz="2400" b="1" dirty="0">
              <a:solidFill>
                <a:schemeClr val="bg1"/>
              </a:solidFill>
            </a:endParaRPr>
          </a:p>
        </p:txBody>
      </p:sp>
      <p:sp>
        <p:nvSpPr>
          <p:cNvPr id="7" name="TextBox 6"/>
          <p:cNvSpPr txBox="1"/>
          <p:nvPr/>
        </p:nvSpPr>
        <p:spPr>
          <a:xfrm>
            <a:off x="4855723" y="2667000"/>
            <a:ext cx="4191000" cy="3231654"/>
          </a:xfrm>
          <a:prstGeom prst="rect">
            <a:avLst/>
          </a:prstGeom>
          <a:noFill/>
        </p:spPr>
        <p:txBody>
          <a:bodyPr wrap="square" rtlCol="0">
            <a:spAutoFit/>
          </a:bodyPr>
          <a:lstStyle/>
          <a:p>
            <a:r>
              <a:rPr lang="en-US" sz="2400" b="1" dirty="0" smtClean="0">
                <a:solidFill>
                  <a:schemeClr val="bg1"/>
                </a:solidFill>
              </a:rPr>
              <a:t>Abnormal due to less than 50% functional cotyledon tissue, free of necrosis or decay, remaining attached.</a:t>
            </a:r>
          </a:p>
          <a:p>
            <a:endParaRPr lang="en-US" sz="2400" b="1" dirty="0" smtClean="0">
              <a:solidFill>
                <a:schemeClr val="bg1"/>
              </a:solidFill>
            </a:endParaRPr>
          </a:p>
          <a:p>
            <a:pPr>
              <a:buFont typeface="Wingdings" pitchFamily="2" charset="2"/>
              <a:buChar char="v"/>
            </a:pPr>
            <a:r>
              <a:rPr lang="en-US" sz="2400" b="1" dirty="0" smtClean="0">
                <a:solidFill>
                  <a:schemeClr val="bg1"/>
                </a:solidFill>
              </a:rPr>
              <a:t>This seedling has more than 50% necrosis and chlorosis.</a:t>
            </a:r>
            <a:endParaRPr lang="en-US" sz="2400" b="1" dirty="0">
              <a:solidFill>
                <a:schemeClr val="bg1"/>
              </a:solidFill>
            </a:endParaRPr>
          </a:p>
          <a:p>
            <a:endParaRPr lang="en-US" b="1" dirty="0">
              <a:solidFill>
                <a:schemeClr val="bg1"/>
              </a:solidFill>
            </a:endParaRPr>
          </a:p>
          <a:p>
            <a:endParaRPr lang="en-US"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13905"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4638"/>
            <a:ext cx="2133600" cy="563562"/>
          </a:xfrm>
        </p:spPr>
        <p:txBody>
          <a:bodyPr>
            <a:normAutofit fontScale="90000"/>
          </a:bodyPr>
          <a:lstStyle/>
          <a:p>
            <a:r>
              <a:rPr lang="en-US" b="1" dirty="0" smtClean="0">
                <a:solidFill>
                  <a:schemeClr val="bg1"/>
                </a:solidFill>
              </a:rPr>
              <a:t>Image 23</a:t>
            </a:r>
            <a:endParaRPr lang="en-US" b="1" dirty="0"/>
          </a:p>
        </p:txBody>
      </p:sp>
      <p:sp>
        <p:nvSpPr>
          <p:cNvPr id="6" name="TextBox 5"/>
          <p:cNvSpPr txBox="1"/>
          <p:nvPr/>
        </p:nvSpPr>
        <p:spPr>
          <a:xfrm>
            <a:off x="5181600" y="838200"/>
            <a:ext cx="35814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85.9%</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14.1%</a:t>
            </a:r>
            <a:endParaRPr lang="en-US" sz="2400" b="1" dirty="0">
              <a:solidFill>
                <a:schemeClr val="bg1"/>
              </a:solidFill>
            </a:endParaRPr>
          </a:p>
        </p:txBody>
      </p:sp>
      <p:sp>
        <p:nvSpPr>
          <p:cNvPr id="7" name="TextBox 6"/>
          <p:cNvSpPr txBox="1"/>
          <p:nvPr/>
        </p:nvSpPr>
        <p:spPr>
          <a:xfrm>
            <a:off x="4876800" y="2667000"/>
            <a:ext cx="4191000" cy="3231654"/>
          </a:xfrm>
          <a:prstGeom prst="rect">
            <a:avLst/>
          </a:prstGeom>
          <a:noFill/>
        </p:spPr>
        <p:txBody>
          <a:bodyPr wrap="square" rtlCol="0">
            <a:spAutoFit/>
          </a:bodyPr>
          <a:lstStyle/>
          <a:p>
            <a:r>
              <a:rPr lang="en-US" sz="2400" b="1" dirty="0" smtClean="0">
                <a:solidFill>
                  <a:schemeClr val="bg1"/>
                </a:solidFill>
              </a:rPr>
              <a:t>Normal seedling with more than 50% functional cotyledon tissue, free from necrosis or decay, remaining attached.</a:t>
            </a:r>
          </a:p>
          <a:p>
            <a:endParaRPr lang="en-US" sz="2400" b="1" dirty="0" smtClean="0">
              <a:solidFill>
                <a:schemeClr val="bg1"/>
              </a:solidFill>
            </a:endParaRPr>
          </a:p>
          <a:p>
            <a:pPr>
              <a:buFont typeface="Wingdings" pitchFamily="2" charset="2"/>
              <a:buChar char="v"/>
            </a:pPr>
            <a:r>
              <a:rPr lang="en-US" sz="2400" b="1" dirty="0" smtClean="0">
                <a:solidFill>
                  <a:schemeClr val="bg1"/>
                </a:solidFill>
              </a:rPr>
              <a:t>Acceptable defect in a slightly twisted hypocotyl.</a:t>
            </a:r>
            <a:endParaRPr lang="en-US" sz="2400" b="1" dirty="0">
              <a:solidFill>
                <a:schemeClr val="bg1"/>
              </a:solidFill>
            </a:endParaRPr>
          </a:p>
          <a:p>
            <a:endParaRPr lang="en-US" b="1" dirty="0">
              <a:solidFill>
                <a:schemeClr val="bg1"/>
              </a:solidFill>
            </a:endParaRPr>
          </a:p>
          <a:p>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17" y="0"/>
            <a:ext cx="3541426"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3684"/>
            <a:ext cx="2133600" cy="563562"/>
          </a:xfrm>
        </p:spPr>
        <p:txBody>
          <a:bodyPr>
            <a:normAutofit fontScale="90000"/>
          </a:bodyPr>
          <a:lstStyle/>
          <a:p>
            <a:r>
              <a:rPr lang="en-US" b="1" dirty="0" smtClean="0">
                <a:solidFill>
                  <a:schemeClr val="bg1"/>
                </a:solidFill>
              </a:rPr>
              <a:t>Image 18</a:t>
            </a:r>
            <a:endParaRPr lang="en-US" b="1" dirty="0"/>
          </a:p>
        </p:txBody>
      </p:sp>
      <p:sp>
        <p:nvSpPr>
          <p:cNvPr id="6" name="TextBox 5"/>
          <p:cNvSpPr txBox="1"/>
          <p:nvPr/>
        </p:nvSpPr>
        <p:spPr>
          <a:xfrm>
            <a:off x="5181600" y="838200"/>
            <a:ext cx="35814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32.4%</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67.6%</a:t>
            </a:r>
            <a:endParaRPr lang="en-US" sz="2400" b="1" dirty="0">
              <a:solidFill>
                <a:schemeClr val="bg1"/>
              </a:solidFill>
            </a:endParaRPr>
          </a:p>
        </p:txBody>
      </p:sp>
      <p:sp>
        <p:nvSpPr>
          <p:cNvPr id="7" name="TextBox 6"/>
          <p:cNvSpPr txBox="1"/>
          <p:nvPr/>
        </p:nvSpPr>
        <p:spPr>
          <a:xfrm>
            <a:off x="4876800" y="2667000"/>
            <a:ext cx="4191000" cy="2585323"/>
          </a:xfrm>
          <a:prstGeom prst="rect">
            <a:avLst/>
          </a:prstGeom>
          <a:noFill/>
        </p:spPr>
        <p:txBody>
          <a:bodyPr wrap="square" rtlCol="0">
            <a:spAutoFit/>
          </a:bodyPr>
          <a:lstStyle/>
          <a:p>
            <a:r>
              <a:rPr lang="en-US" sz="2400" b="1" dirty="0" smtClean="0">
                <a:solidFill>
                  <a:schemeClr val="bg1"/>
                </a:solidFill>
              </a:rPr>
              <a:t>Abnormal due to the watery hypocotyl and the deformed root tip.</a:t>
            </a:r>
          </a:p>
          <a:p>
            <a:endParaRPr lang="en-US" sz="2400" b="1" dirty="0" smtClean="0">
              <a:solidFill>
                <a:schemeClr val="bg1"/>
              </a:solidFill>
            </a:endParaRPr>
          </a:p>
          <a:p>
            <a:pPr>
              <a:buFont typeface="Wingdings" pitchFamily="2" charset="2"/>
              <a:buChar char="v"/>
            </a:pPr>
            <a:r>
              <a:rPr lang="en-US" sz="2400" b="1" dirty="0" smtClean="0">
                <a:solidFill>
                  <a:schemeClr val="bg1"/>
                </a:solidFill>
              </a:rPr>
              <a:t>This seedling also has less than 50% necrosis.  </a:t>
            </a:r>
            <a:endParaRPr lang="en-US" sz="2400" b="1" dirty="0">
              <a:solidFill>
                <a:schemeClr val="bg1"/>
              </a:solidFill>
            </a:endParaRPr>
          </a:p>
          <a:p>
            <a:endParaRPr lang="en-US"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8" y="76200"/>
            <a:ext cx="4664326"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34898"/>
            <a:ext cx="2133600" cy="563562"/>
          </a:xfrm>
        </p:spPr>
        <p:txBody>
          <a:bodyPr>
            <a:normAutofit fontScale="90000"/>
          </a:bodyPr>
          <a:lstStyle/>
          <a:p>
            <a:r>
              <a:rPr lang="en-US" b="1" dirty="0" smtClean="0">
                <a:solidFill>
                  <a:schemeClr val="bg1"/>
                </a:solidFill>
              </a:rPr>
              <a:t>Image 20</a:t>
            </a:r>
            <a:endParaRPr lang="en-US" b="1" dirty="0">
              <a:solidFill>
                <a:schemeClr val="bg1"/>
              </a:solidFill>
            </a:endParaRPr>
          </a:p>
        </p:txBody>
      </p:sp>
      <p:sp>
        <p:nvSpPr>
          <p:cNvPr id="6" name="TextBox 5"/>
          <p:cNvSpPr txBox="1"/>
          <p:nvPr/>
        </p:nvSpPr>
        <p:spPr>
          <a:xfrm>
            <a:off x="5181600" y="838200"/>
            <a:ext cx="37338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4.3%</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95.7%</a:t>
            </a:r>
            <a:endParaRPr lang="en-US" sz="2400" b="1" dirty="0">
              <a:solidFill>
                <a:schemeClr val="bg1"/>
              </a:solidFill>
            </a:endParaRPr>
          </a:p>
        </p:txBody>
      </p:sp>
      <p:sp>
        <p:nvSpPr>
          <p:cNvPr id="7" name="TextBox 6"/>
          <p:cNvSpPr txBox="1"/>
          <p:nvPr/>
        </p:nvSpPr>
        <p:spPr>
          <a:xfrm>
            <a:off x="4876800" y="2667000"/>
            <a:ext cx="4191000" cy="4647426"/>
          </a:xfrm>
          <a:prstGeom prst="rect">
            <a:avLst/>
          </a:prstGeom>
          <a:noFill/>
        </p:spPr>
        <p:txBody>
          <a:bodyPr wrap="square" rtlCol="0">
            <a:spAutoFit/>
          </a:bodyPr>
          <a:lstStyle/>
          <a:p>
            <a:r>
              <a:rPr lang="en-US" sz="2000" b="1" dirty="0" smtClean="0">
                <a:solidFill>
                  <a:schemeClr val="bg1"/>
                </a:solidFill>
              </a:rPr>
              <a:t>Abnormal  due to less than 50% functional cotyledon tissue, free of necrosis or decay, remaining attached.     </a:t>
            </a:r>
          </a:p>
          <a:p>
            <a:pPr marL="342900" indent="-342900">
              <a:buFont typeface="Wingdings" pitchFamily="2" charset="2"/>
              <a:buChar char="v"/>
            </a:pPr>
            <a:r>
              <a:rPr lang="en-US" sz="2000" b="1" dirty="0" smtClean="0">
                <a:solidFill>
                  <a:schemeClr val="bg1"/>
                </a:solidFill>
              </a:rPr>
              <a:t>More </a:t>
            </a:r>
            <a:r>
              <a:rPr lang="en-US" sz="2000" b="1" dirty="0">
                <a:solidFill>
                  <a:schemeClr val="bg1"/>
                </a:solidFill>
              </a:rPr>
              <a:t>than 50% </a:t>
            </a:r>
            <a:r>
              <a:rPr lang="en-US" sz="2000" b="1" dirty="0" smtClean="0">
                <a:solidFill>
                  <a:schemeClr val="bg1"/>
                </a:solidFill>
              </a:rPr>
              <a:t>physiological necrosis and mechanical damage.</a:t>
            </a:r>
          </a:p>
          <a:p>
            <a:endParaRPr lang="en-US" sz="2000" b="1" dirty="0">
              <a:solidFill>
                <a:schemeClr val="bg1"/>
              </a:solidFill>
            </a:endParaRPr>
          </a:p>
          <a:p>
            <a:pPr marL="285750" indent="-285750">
              <a:buFont typeface="Wingdings" pitchFamily="2" charset="2"/>
              <a:buChar char="v"/>
            </a:pPr>
            <a:r>
              <a:rPr lang="en-US" sz="2000" b="1" dirty="0" smtClean="0">
                <a:solidFill>
                  <a:schemeClr val="bg1"/>
                </a:solidFill>
              </a:rPr>
              <a:t>This abnormal seedling has physiological necrosis at the growing point . </a:t>
            </a:r>
          </a:p>
          <a:p>
            <a:pPr marL="285750" indent="-285750">
              <a:buFont typeface="Wingdings" pitchFamily="2" charset="2"/>
              <a:buChar char="v"/>
            </a:pPr>
            <a:endParaRPr lang="en-US" sz="2000" b="1" dirty="0">
              <a:solidFill>
                <a:schemeClr val="bg1"/>
              </a:solidFill>
            </a:endParaRPr>
          </a:p>
          <a:p>
            <a:pPr marL="285750" indent="-285750">
              <a:buFont typeface="Wingdings" pitchFamily="2" charset="2"/>
              <a:buChar char="v"/>
            </a:pPr>
            <a:r>
              <a:rPr lang="en-US" sz="2000" b="1" dirty="0" smtClean="0">
                <a:solidFill>
                  <a:schemeClr val="bg1"/>
                </a:solidFill>
              </a:rPr>
              <a:t>More than 50% mechanical damage on the cotyledons.</a:t>
            </a:r>
          </a:p>
          <a:p>
            <a:pPr indent="-285750">
              <a:buFont typeface="Arial" pitchFamily="34" charset="0"/>
              <a:buChar char="•"/>
            </a:pPr>
            <a:endParaRPr lang="en-US" b="1" dirty="0" smtClean="0">
              <a:solidFill>
                <a:schemeClr val="bg1"/>
              </a:solidFill>
            </a:endParaRPr>
          </a:p>
          <a:p>
            <a:pPr indent="-285750">
              <a:buFont typeface="Arial" pitchFamily="34" charset="0"/>
              <a:buChar char="•"/>
            </a:pPr>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3781409"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3684"/>
            <a:ext cx="2133600" cy="563562"/>
          </a:xfrm>
        </p:spPr>
        <p:txBody>
          <a:bodyPr>
            <a:normAutofit fontScale="90000"/>
          </a:bodyPr>
          <a:lstStyle/>
          <a:p>
            <a:r>
              <a:rPr lang="en-US" b="1" dirty="0" smtClean="0">
                <a:solidFill>
                  <a:schemeClr val="bg1"/>
                </a:solidFill>
              </a:rPr>
              <a:t>Image 12</a:t>
            </a:r>
            <a:endParaRPr lang="en-US" b="1" dirty="0"/>
          </a:p>
        </p:txBody>
      </p:sp>
      <p:sp>
        <p:nvSpPr>
          <p:cNvPr id="6" name="TextBox 5"/>
          <p:cNvSpPr txBox="1"/>
          <p:nvPr/>
        </p:nvSpPr>
        <p:spPr>
          <a:xfrm>
            <a:off x="5181600" y="838200"/>
            <a:ext cx="35814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78.9%</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21.1%</a:t>
            </a:r>
            <a:endParaRPr lang="en-US" sz="2400" b="1" dirty="0">
              <a:solidFill>
                <a:schemeClr val="bg1"/>
              </a:solidFill>
            </a:endParaRPr>
          </a:p>
        </p:txBody>
      </p:sp>
      <p:sp>
        <p:nvSpPr>
          <p:cNvPr id="7" name="TextBox 6"/>
          <p:cNvSpPr txBox="1"/>
          <p:nvPr/>
        </p:nvSpPr>
        <p:spPr>
          <a:xfrm>
            <a:off x="4876800" y="2667000"/>
            <a:ext cx="4191000" cy="3508653"/>
          </a:xfrm>
          <a:prstGeom prst="rect">
            <a:avLst/>
          </a:prstGeom>
          <a:noFill/>
        </p:spPr>
        <p:txBody>
          <a:bodyPr wrap="square" rtlCol="0">
            <a:spAutoFit/>
          </a:bodyPr>
          <a:lstStyle/>
          <a:p>
            <a:r>
              <a:rPr lang="en-US" sz="2400" b="1" dirty="0" smtClean="0">
                <a:solidFill>
                  <a:schemeClr val="bg1"/>
                </a:solidFill>
              </a:rPr>
              <a:t>Normal seedling with more than 50% functional cotyledon tissue, free of necrosis or decay, remaining attached. </a:t>
            </a:r>
          </a:p>
          <a:p>
            <a:endParaRPr lang="en-US" sz="2400" b="1" dirty="0">
              <a:solidFill>
                <a:schemeClr val="bg1"/>
              </a:solidFill>
            </a:endParaRPr>
          </a:p>
          <a:p>
            <a:pPr marL="342900" indent="-342900">
              <a:buFont typeface="Wingdings" panose="05000000000000000000" pitchFamily="2" charset="2"/>
              <a:buChar char="v"/>
            </a:pPr>
            <a:r>
              <a:rPr lang="en-US" sz="2400" b="1" dirty="0" smtClean="0">
                <a:solidFill>
                  <a:schemeClr val="bg1"/>
                </a:solidFill>
              </a:rPr>
              <a:t>This seedling also has less than 50% necrosis. </a:t>
            </a: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 y="3068"/>
            <a:ext cx="4422098"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Assessment of seedlings</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US" sz="3300" b="1" dirty="0">
                <a:solidFill>
                  <a:schemeClr val="bg1"/>
                </a:solidFill>
              </a:rPr>
              <a:t>Mechanical damage;  </a:t>
            </a:r>
          </a:p>
          <a:p>
            <a:pPr>
              <a:buFont typeface="Wingdings" pitchFamily="2" charset="2"/>
              <a:buChar char="v"/>
            </a:pPr>
            <a:r>
              <a:rPr lang="en-US" sz="3300" b="1" dirty="0">
                <a:solidFill>
                  <a:schemeClr val="bg1"/>
                </a:solidFill>
              </a:rPr>
              <a:t>Handling </a:t>
            </a:r>
            <a:r>
              <a:rPr lang="en-US" sz="3300" b="1" dirty="0" smtClean="0">
                <a:solidFill>
                  <a:schemeClr val="bg1"/>
                </a:solidFill>
              </a:rPr>
              <a:t>during harvesting, processing </a:t>
            </a:r>
            <a:r>
              <a:rPr lang="en-US" sz="3300" b="1" dirty="0">
                <a:solidFill>
                  <a:schemeClr val="bg1"/>
                </a:solidFill>
              </a:rPr>
              <a:t>or by rough handling with forceps in the laboratory can cause damage to seeds and therefore the embryonic </a:t>
            </a:r>
            <a:r>
              <a:rPr lang="en-US" sz="3300" b="1" dirty="0" smtClean="0">
                <a:solidFill>
                  <a:schemeClr val="bg1"/>
                </a:solidFill>
              </a:rPr>
              <a:t>plant.</a:t>
            </a:r>
          </a:p>
          <a:p>
            <a:pPr>
              <a:buFont typeface="Wingdings" pitchFamily="2" charset="2"/>
              <a:buChar char="v"/>
            </a:pPr>
            <a:r>
              <a:rPr lang="en-US" sz="3300" b="1" dirty="0" smtClean="0">
                <a:solidFill>
                  <a:schemeClr val="bg1"/>
                </a:solidFill>
              </a:rPr>
              <a:t> </a:t>
            </a:r>
            <a:r>
              <a:rPr lang="en-US" sz="3300" b="1" dirty="0">
                <a:solidFill>
                  <a:schemeClr val="bg1"/>
                </a:solidFill>
              </a:rPr>
              <a:t>Mechanical damage causes </a:t>
            </a:r>
            <a:r>
              <a:rPr lang="en-US" sz="3300" b="1" dirty="0" smtClean="0">
                <a:solidFill>
                  <a:schemeClr val="bg1"/>
                </a:solidFill>
              </a:rPr>
              <a:t>injured and bruised spots</a:t>
            </a:r>
            <a:r>
              <a:rPr lang="en-US" sz="3300" b="1" dirty="0">
                <a:solidFill>
                  <a:schemeClr val="bg1"/>
                </a:solidFill>
              </a:rPr>
              <a:t>, which result in decayed areas on the seedling. </a:t>
            </a:r>
            <a:endParaRPr lang="en-US" sz="3300" b="1" dirty="0" smtClean="0">
              <a:solidFill>
                <a:schemeClr val="bg1"/>
              </a:solidFill>
            </a:endParaRPr>
          </a:p>
          <a:p>
            <a:pPr>
              <a:buFont typeface="Wingdings" pitchFamily="2" charset="2"/>
              <a:buChar char="v"/>
            </a:pPr>
            <a:r>
              <a:rPr lang="en-US" sz="3300" b="1" dirty="0" smtClean="0">
                <a:solidFill>
                  <a:schemeClr val="bg1"/>
                </a:solidFill>
              </a:rPr>
              <a:t>A </a:t>
            </a:r>
            <a:r>
              <a:rPr lang="en-US" sz="3300" b="1" dirty="0">
                <a:solidFill>
                  <a:schemeClr val="bg1"/>
                </a:solidFill>
              </a:rPr>
              <a:t>mechanical damaged area </a:t>
            </a:r>
            <a:r>
              <a:rPr lang="en-US" sz="3300" b="1" dirty="0" smtClean="0">
                <a:solidFill>
                  <a:schemeClr val="bg1"/>
                </a:solidFill>
              </a:rPr>
              <a:t>should not be confused with decay from </a:t>
            </a:r>
            <a:r>
              <a:rPr lang="en-US" sz="3300" b="1" dirty="0">
                <a:solidFill>
                  <a:schemeClr val="bg1"/>
                </a:solidFill>
              </a:rPr>
              <a:t>an </a:t>
            </a:r>
            <a:r>
              <a:rPr lang="en-US" sz="3300" b="1" dirty="0" smtClean="0">
                <a:solidFill>
                  <a:schemeClr val="bg1"/>
                </a:solidFill>
              </a:rPr>
              <a:t>infection which can appear wet and rotting. By comparison mechanical damage  looks more like a crimped or pinched </a:t>
            </a:r>
            <a:r>
              <a:rPr lang="en-US" sz="3300" b="1" dirty="0">
                <a:solidFill>
                  <a:schemeClr val="bg1"/>
                </a:solidFill>
              </a:rPr>
              <a:t>dark area of dead cells similar to a dried up leaf. (See section </a:t>
            </a:r>
            <a:r>
              <a:rPr lang="en-US" sz="3300" b="1" dirty="0" smtClean="0">
                <a:solidFill>
                  <a:schemeClr val="bg1"/>
                </a:solidFill>
              </a:rPr>
              <a:t>3.4.4, </a:t>
            </a:r>
            <a:r>
              <a:rPr lang="en-US" sz="3300" b="1" dirty="0">
                <a:solidFill>
                  <a:schemeClr val="bg1"/>
                </a:solidFill>
              </a:rPr>
              <a:t>part 1. of the AOSA Rules for Testing Seeds, Vol. 4.) </a:t>
            </a:r>
          </a:p>
          <a:p>
            <a:pPr marL="0" indent="0">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E6E8E4AB-A946-406F-A717-A4205C68154D}" type="slidenum">
              <a:rPr lang="en-US" smtClean="0"/>
              <a:pPr/>
              <a:t>37</a:t>
            </a:fld>
            <a:endParaRPr lang="en-US" dirty="0"/>
          </a:p>
        </p:txBody>
      </p:sp>
    </p:spTree>
    <p:extLst>
      <p:ext uri="{BB962C8B-B14F-4D97-AF65-F5344CB8AC3E}">
        <p14:creationId xmlns:p14="http://schemas.microsoft.com/office/powerpoint/2010/main" val="2719078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12865"/>
            <a:ext cx="2133600" cy="563562"/>
          </a:xfrm>
        </p:spPr>
        <p:txBody>
          <a:bodyPr>
            <a:normAutofit fontScale="90000"/>
          </a:bodyPr>
          <a:lstStyle/>
          <a:p>
            <a:r>
              <a:rPr lang="en-US" b="1" dirty="0" smtClean="0">
                <a:solidFill>
                  <a:schemeClr val="bg1"/>
                </a:solidFill>
              </a:rPr>
              <a:t>Image 24</a:t>
            </a:r>
            <a:endParaRPr lang="en-US" b="1" dirty="0"/>
          </a:p>
        </p:txBody>
      </p:sp>
      <p:sp>
        <p:nvSpPr>
          <p:cNvPr id="6" name="TextBox 5"/>
          <p:cNvSpPr txBox="1"/>
          <p:nvPr/>
        </p:nvSpPr>
        <p:spPr>
          <a:xfrm>
            <a:off x="5181600" y="838200"/>
            <a:ext cx="35814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12.7%</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87.3%</a:t>
            </a:r>
            <a:endParaRPr lang="en-US" sz="2400" b="1" dirty="0">
              <a:solidFill>
                <a:schemeClr val="bg1"/>
              </a:solidFill>
            </a:endParaRPr>
          </a:p>
        </p:txBody>
      </p:sp>
      <p:sp>
        <p:nvSpPr>
          <p:cNvPr id="7" name="TextBox 6"/>
          <p:cNvSpPr txBox="1"/>
          <p:nvPr/>
        </p:nvSpPr>
        <p:spPr>
          <a:xfrm>
            <a:off x="4975698" y="2667000"/>
            <a:ext cx="4191000" cy="2954655"/>
          </a:xfrm>
          <a:prstGeom prst="rect">
            <a:avLst/>
          </a:prstGeom>
          <a:noFill/>
        </p:spPr>
        <p:txBody>
          <a:bodyPr wrap="square" rtlCol="0">
            <a:spAutoFit/>
          </a:bodyPr>
          <a:lstStyle/>
          <a:p>
            <a:r>
              <a:rPr lang="en-US" sz="2400" b="1" dirty="0" smtClean="0">
                <a:solidFill>
                  <a:schemeClr val="bg1"/>
                </a:solidFill>
              </a:rPr>
              <a:t>This seedling is abnormal due to the watery hypocotyl. (The pinched spot on the hypocotyl is from handling the seedling.)</a:t>
            </a:r>
          </a:p>
          <a:p>
            <a:endParaRPr lang="en-US" sz="2400" b="1" dirty="0" smtClean="0">
              <a:solidFill>
                <a:schemeClr val="bg1"/>
              </a:solidFill>
            </a:endParaRPr>
          </a:p>
          <a:p>
            <a:pPr marL="285750" indent="-285750">
              <a:buFont typeface="Wingdings" pitchFamily="2" charset="2"/>
              <a:buChar char="v"/>
            </a:pPr>
            <a:r>
              <a:rPr lang="en-US" sz="2400" b="1" dirty="0" smtClean="0">
                <a:solidFill>
                  <a:schemeClr val="bg1"/>
                </a:solidFill>
              </a:rPr>
              <a:t>The cotyledons have mechanical damage.</a:t>
            </a:r>
            <a:endParaRPr lang="en-US" sz="2400" b="1" dirty="0">
              <a:solidFill>
                <a:schemeClr val="bg1"/>
              </a:solidFill>
            </a:endParaRPr>
          </a:p>
          <a:p>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4536831"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798" y="103684"/>
            <a:ext cx="2133600" cy="563562"/>
          </a:xfrm>
        </p:spPr>
        <p:txBody>
          <a:bodyPr>
            <a:normAutofit fontScale="90000"/>
          </a:bodyPr>
          <a:lstStyle/>
          <a:p>
            <a:r>
              <a:rPr lang="en-US" b="1" dirty="0" smtClean="0">
                <a:solidFill>
                  <a:schemeClr val="bg1"/>
                </a:solidFill>
              </a:rPr>
              <a:t>Image 14</a:t>
            </a:r>
            <a:endParaRPr lang="en-US" b="1" dirty="0"/>
          </a:p>
        </p:txBody>
      </p:sp>
      <p:sp>
        <p:nvSpPr>
          <p:cNvPr id="6" name="TextBox 5"/>
          <p:cNvSpPr txBox="1"/>
          <p:nvPr/>
        </p:nvSpPr>
        <p:spPr>
          <a:xfrm>
            <a:off x="5181600" y="838200"/>
            <a:ext cx="35052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98.6%</a:t>
            </a:r>
          </a:p>
          <a:p>
            <a:pPr>
              <a:buFont typeface="Arial" pitchFamily="34" charset="0"/>
              <a:buChar char="•"/>
            </a:pPr>
            <a:r>
              <a:rPr lang="en-US" sz="2400" b="1" dirty="0" smtClean="0">
                <a:solidFill>
                  <a:schemeClr val="bg1"/>
                </a:solidFill>
              </a:rPr>
              <a:t>Abnormal: 1.4%</a:t>
            </a:r>
            <a:endParaRPr lang="en-US" sz="2400" b="1" dirty="0">
              <a:solidFill>
                <a:schemeClr val="bg1"/>
              </a:solidFill>
            </a:endParaRPr>
          </a:p>
        </p:txBody>
      </p:sp>
      <p:sp>
        <p:nvSpPr>
          <p:cNvPr id="7" name="TextBox 6"/>
          <p:cNvSpPr txBox="1"/>
          <p:nvPr/>
        </p:nvSpPr>
        <p:spPr>
          <a:xfrm>
            <a:off x="4876800" y="2667000"/>
            <a:ext cx="4191000" cy="3877985"/>
          </a:xfrm>
          <a:prstGeom prst="rect">
            <a:avLst/>
          </a:prstGeom>
          <a:noFill/>
        </p:spPr>
        <p:txBody>
          <a:bodyPr wrap="square" rtlCol="0">
            <a:spAutoFit/>
          </a:bodyPr>
          <a:lstStyle/>
          <a:p>
            <a:r>
              <a:rPr lang="en-US" sz="2400" b="1" dirty="0" smtClean="0">
                <a:solidFill>
                  <a:schemeClr val="bg1"/>
                </a:solidFill>
              </a:rPr>
              <a:t>Normal with more </a:t>
            </a:r>
            <a:r>
              <a:rPr lang="en-US" sz="2400" b="1" dirty="0">
                <a:solidFill>
                  <a:schemeClr val="bg1"/>
                </a:solidFill>
              </a:rPr>
              <a:t>than 50% functional cotyledon </a:t>
            </a:r>
            <a:r>
              <a:rPr lang="en-US" sz="2400" b="1" dirty="0" smtClean="0">
                <a:solidFill>
                  <a:schemeClr val="bg1"/>
                </a:solidFill>
              </a:rPr>
              <a:t>tissue, free of necrosis or decay, </a:t>
            </a:r>
            <a:r>
              <a:rPr lang="en-US" sz="2400" b="1" dirty="0">
                <a:solidFill>
                  <a:schemeClr val="bg1"/>
                </a:solidFill>
              </a:rPr>
              <a:t>remaining attached</a:t>
            </a:r>
            <a:r>
              <a:rPr lang="en-US" sz="2400" b="1" dirty="0" smtClean="0">
                <a:solidFill>
                  <a:schemeClr val="bg1"/>
                </a:solidFill>
              </a:rPr>
              <a:t>.</a:t>
            </a:r>
          </a:p>
          <a:p>
            <a:endParaRPr lang="en-US" sz="2400" b="1" dirty="0">
              <a:solidFill>
                <a:schemeClr val="bg1"/>
              </a:solidFill>
            </a:endParaRPr>
          </a:p>
          <a:p>
            <a:pPr marL="285750" indent="-285750">
              <a:buFont typeface="Wingdings" pitchFamily="2" charset="2"/>
              <a:buChar char="v"/>
            </a:pPr>
            <a:r>
              <a:rPr lang="en-US" sz="2400" b="1" dirty="0" smtClean="0">
                <a:solidFill>
                  <a:schemeClr val="bg1"/>
                </a:solidFill>
              </a:rPr>
              <a:t>One cotyledon is broken, the damaged edge is bruised from mechanical damage.</a:t>
            </a:r>
            <a:endParaRPr lang="en-US" sz="2400" b="1" dirty="0">
              <a:solidFill>
                <a:schemeClr val="bg1"/>
              </a:solidFill>
            </a:endParaRPr>
          </a:p>
          <a:p>
            <a:endParaRPr lang="en-US" b="1" dirty="0" smtClean="0">
              <a:solidFill>
                <a:schemeClr val="bg1"/>
              </a:solidFill>
            </a:endParaRPr>
          </a:p>
          <a:p>
            <a:pPr indent="-285750">
              <a:buFont typeface="Arial" pitchFamily="34" charset="0"/>
              <a:buChar char="•"/>
            </a:pPr>
            <a:endParaRPr lang="en-US" b="1" dirty="0">
              <a:solidFill>
                <a:schemeClr val="bg1"/>
              </a:solidFill>
            </a:endParaRPr>
          </a:p>
          <a:p>
            <a:endParaRPr lang="en-US" b="1" dirty="0" smtClean="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936"/>
            <a:ext cx="4046186" cy="6766503"/>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chemeClr val="bg1"/>
                </a:solidFill>
              </a:rPr>
              <a:t>Abnormal Seedling Description</a:t>
            </a:r>
            <a:endParaRPr lang="en-US" b="1" dirty="0">
              <a:solidFill>
                <a:schemeClr val="bg1"/>
              </a:solidFill>
            </a:endParaRPr>
          </a:p>
        </p:txBody>
      </p:sp>
      <p:sp>
        <p:nvSpPr>
          <p:cNvPr id="3" name="Content Placeholder 2"/>
          <p:cNvSpPr>
            <a:spLocks noGrp="1"/>
          </p:cNvSpPr>
          <p:nvPr>
            <p:ph idx="1"/>
          </p:nvPr>
        </p:nvSpPr>
        <p:spPr>
          <a:xfrm>
            <a:off x="457200" y="1295400"/>
            <a:ext cx="8229600" cy="5334000"/>
          </a:xfrm>
        </p:spPr>
        <p:txBody>
          <a:bodyPr>
            <a:normAutofit fontScale="25000" lnSpcReduction="20000"/>
          </a:bodyPr>
          <a:lstStyle/>
          <a:p>
            <a:pPr marL="0" indent="0">
              <a:buNone/>
            </a:pPr>
            <a:r>
              <a:rPr lang="en-CA" sz="8800" b="1" dirty="0"/>
              <a:t> </a:t>
            </a:r>
            <a:r>
              <a:rPr lang="en-CA" sz="8800" b="1" dirty="0">
                <a:solidFill>
                  <a:schemeClr val="bg1"/>
                </a:solidFill>
              </a:rPr>
              <a:t>Cotyledons </a:t>
            </a:r>
            <a:r>
              <a:rPr lang="en-CA" sz="8800" b="1" dirty="0" smtClean="0">
                <a:solidFill>
                  <a:schemeClr val="bg1"/>
                </a:solidFill>
              </a:rPr>
              <a:t>:</a:t>
            </a:r>
            <a:endParaRPr lang="en-US" sz="8800" b="1" dirty="0">
              <a:solidFill>
                <a:schemeClr val="bg1"/>
              </a:solidFill>
            </a:endParaRPr>
          </a:p>
          <a:p>
            <a:r>
              <a:rPr lang="en-CA" sz="8800" b="1" dirty="0">
                <a:solidFill>
                  <a:schemeClr val="bg1"/>
                </a:solidFill>
              </a:rPr>
              <a:t>less than half of the original cotyledon tissue remaining attached.</a:t>
            </a:r>
            <a:endParaRPr lang="en-US" sz="8800" b="1" dirty="0">
              <a:solidFill>
                <a:schemeClr val="bg1"/>
              </a:solidFill>
            </a:endParaRPr>
          </a:p>
          <a:p>
            <a:r>
              <a:rPr lang="en-CA" sz="8800" b="1" dirty="0">
                <a:solidFill>
                  <a:schemeClr val="bg1"/>
                </a:solidFill>
              </a:rPr>
              <a:t>less than half of the original cotyledon tissue free of necrosis or decay (see notes 5, 6 and 8).</a:t>
            </a:r>
            <a:endParaRPr lang="en-US" sz="8800" b="1" dirty="0">
              <a:solidFill>
                <a:schemeClr val="bg1"/>
              </a:solidFill>
            </a:endParaRPr>
          </a:p>
          <a:p>
            <a:r>
              <a:rPr lang="en-CA" sz="8800" b="1" dirty="0"/>
              <a:t>cotyledons that are swollen, </a:t>
            </a:r>
            <a:r>
              <a:rPr lang="en-CA" sz="8800" b="1" dirty="0" smtClean="0"/>
              <a:t>curled, or deformed</a:t>
            </a:r>
            <a:r>
              <a:rPr lang="en-CA" sz="8800" b="1" dirty="0"/>
              <a:t>. </a:t>
            </a:r>
            <a:r>
              <a:rPr lang="en-CA" sz="8800" b="1" dirty="0" smtClean="0"/>
              <a:t> (Added </a:t>
            </a:r>
            <a:r>
              <a:rPr lang="en-CA" sz="8800" b="1" dirty="0"/>
              <a:t>to harmonize with </a:t>
            </a:r>
            <a:r>
              <a:rPr lang="en-CA" sz="8800" b="1" dirty="0" smtClean="0"/>
              <a:t>ISTA.)</a:t>
            </a:r>
            <a:endParaRPr lang="en-US" sz="8800" b="1" dirty="0"/>
          </a:p>
          <a:p>
            <a:pPr marL="0" indent="0">
              <a:buNone/>
            </a:pPr>
            <a:r>
              <a:rPr lang="en-CA" sz="8800" b="1" dirty="0" smtClean="0">
                <a:solidFill>
                  <a:schemeClr val="bg1"/>
                </a:solidFill>
              </a:rPr>
              <a:t>Epicotyl: </a:t>
            </a:r>
            <a:endParaRPr lang="en-US" sz="8800" b="1" dirty="0">
              <a:solidFill>
                <a:schemeClr val="bg1"/>
              </a:solidFill>
            </a:endParaRPr>
          </a:p>
          <a:p>
            <a:r>
              <a:rPr lang="en-CA" sz="8800" b="1" dirty="0">
                <a:solidFill>
                  <a:schemeClr val="bg1"/>
                </a:solidFill>
              </a:rPr>
              <a:t>missing (may be assumed to be present if cotyledons are intact).</a:t>
            </a:r>
            <a:endParaRPr lang="en-US" sz="8800" b="1" dirty="0">
              <a:solidFill>
                <a:schemeClr val="bg1"/>
              </a:solidFill>
            </a:endParaRPr>
          </a:p>
          <a:p>
            <a:r>
              <a:rPr lang="en-CA" sz="8800" b="1" dirty="0">
                <a:solidFill>
                  <a:schemeClr val="bg1"/>
                </a:solidFill>
              </a:rPr>
              <a:t>any degree of necrosis, decay or damage at the point of cotyledon attachment</a:t>
            </a:r>
            <a:r>
              <a:rPr lang="en-CA" sz="8800" b="1" dirty="0" smtClean="0">
                <a:solidFill>
                  <a:schemeClr val="bg1"/>
                </a:solidFill>
              </a:rPr>
              <a:t>.</a:t>
            </a:r>
            <a:r>
              <a:rPr lang="en-CA" sz="8800" b="1" dirty="0">
                <a:solidFill>
                  <a:schemeClr val="bg1"/>
                </a:solidFill>
              </a:rPr>
              <a:t> </a:t>
            </a:r>
            <a:endParaRPr lang="en-US" sz="8800" b="1" dirty="0">
              <a:solidFill>
                <a:schemeClr val="bg1"/>
              </a:solidFill>
            </a:endParaRPr>
          </a:p>
          <a:p>
            <a:pPr marL="0" indent="0">
              <a:buNone/>
            </a:pPr>
            <a:r>
              <a:rPr lang="en-CA" sz="8800" b="1" dirty="0">
                <a:solidFill>
                  <a:schemeClr val="bg1"/>
                </a:solidFill>
              </a:rPr>
              <a:t>Hypocotyl </a:t>
            </a:r>
            <a:r>
              <a:rPr lang="en-CA" sz="8800" b="1" dirty="0" smtClean="0">
                <a:solidFill>
                  <a:schemeClr val="bg1"/>
                </a:solidFill>
              </a:rPr>
              <a:t>:</a:t>
            </a:r>
            <a:endParaRPr lang="en-US" sz="8800" b="1" dirty="0">
              <a:solidFill>
                <a:schemeClr val="bg1"/>
              </a:solidFill>
            </a:endParaRPr>
          </a:p>
          <a:p>
            <a:r>
              <a:rPr lang="en-CA" sz="8800" b="1" dirty="0">
                <a:solidFill>
                  <a:schemeClr val="bg1"/>
                </a:solidFill>
              </a:rPr>
              <a:t>deep open cracks extending into the conducting tissue.</a:t>
            </a:r>
            <a:endParaRPr lang="en-US" sz="8800" b="1" dirty="0">
              <a:solidFill>
                <a:schemeClr val="bg1"/>
              </a:solidFill>
            </a:endParaRPr>
          </a:p>
          <a:p>
            <a:r>
              <a:rPr lang="en-CA" sz="8800" b="1" dirty="0">
                <a:solidFill>
                  <a:schemeClr val="bg1"/>
                </a:solidFill>
              </a:rPr>
              <a:t>severely twisted or grainy.</a:t>
            </a:r>
            <a:endParaRPr lang="en-US" sz="8800" b="1" dirty="0">
              <a:solidFill>
                <a:schemeClr val="bg1"/>
              </a:solidFill>
            </a:endParaRPr>
          </a:p>
          <a:p>
            <a:r>
              <a:rPr lang="en-CA" sz="8800" b="1" dirty="0">
                <a:solidFill>
                  <a:schemeClr val="bg1"/>
                </a:solidFill>
              </a:rPr>
              <a:t>watery.</a:t>
            </a:r>
            <a:endParaRPr lang="en-US" sz="8800" b="1" dirty="0">
              <a:solidFill>
                <a:schemeClr val="bg1"/>
              </a:solidFill>
            </a:endParaRPr>
          </a:p>
          <a:p>
            <a:r>
              <a:rPr lang="en-CA" sz="8800" b="1" dirty="0"/>
              <a:t>malformed, such as markedly </a:t>
            </a:r>
            <a:r>
              <a:rPr lang="en-CA" sz="8800" b="1" dirty="0" smtClean="0"/>
              <a:t>shortened or </a:t>
            </a:r>
            <a:r>
              <a:rPr lang="en-CA" sz="8800" b="1" dirty="0"/>
              <a:t>thickened. </a:t>
            </a:r>
            <a:r>
              <a:rPr lang="en-CA" sz="8800" b="1" dirty="0" smtClean="0"/>
              <a:t>(Added </a:t>
            </a:r>
            <a:r>
              <a:rPr lang="en-CA" sz="8800" b="1" dirty="0"/>
              <a:t>to harmonize with </a:t>
            </a:r>
            <a:r>
              <a:rPr lang="en-CA" sz="8800" b="1" dirty="0" smtClean="0"/>
              <a:t>ISTA.)</a:t>
            </a:r>
            <a:endParaRPr lang="en-US" sz="8800" b="1" dirty="0"/>
          </a:p>
          <a:p>
            <a:endParaRPr lang="en-US" dirty="0"/>
          </a:p>
        </p:txBody>
      </p:sp>
      <p:sp>
        <p:nvSpPr>
          <p:cNvPr id="4" name="Slide Number Placeholder 3"/>
          <p:cNvSpPr>
            <a:spLocks noGrp="1"/>
          </p:cNvSpPr>
          <p:nvPr>
            <p:ph type="sldNum" sz="quarter" idx="12"/>
          </p:nvPr>
        </p:nvSpPr>
        <p:spPr/>
        <p:txBody>
          <a:bodyPr/>
          <a:lstStyle/>
          <a:p>
            <a:fld id="{E6E8E4AB-A946-406F-A717-A4205C68154D}" type="slidenum">
              <a:rPr lang="en-US" smtClean="0"/>
              <a:pPr/>
              <a:t>4</a:t>
            </a:fld>
            <a:endParaRPr lang="en-US" dirty="0"/>
          </a:p>
        </p:txBody>
      </p:sp>
    </p:spTree>
    <p:extLst>
      <p:ext uri="{BB962C8B-B14F-4D97-AF65-F5344CB8AC3E}">
        <p14:creationId xmlns:p14="http://schemas.microsoft.com/office/powerpoint/2010/main" val="2596324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3684"/>
            <a:ext cx="2133600" cy="563562"/>
          </a:xfrm>
        </p:spPr>
        <p:txBody>
          <a:bodyPr>
            <a:normAutofit fontScale="90000"/>
          </a:bodyPr>
          <a:lstStyle/>
          <a:p>
            <a:r>
              <a:rPr lang="en-US" b="1" dirty="0" smtClean="0">
                <a:solidFill>
                  <a:schemeClr val="bg1"/>
                </a:solidFill>
              </a:rPr>
              <a:t>Image 15</a:t>
            </a:r>
            <a:endParaRPr lang="en-US" b="1" dirty="0"/>
          </a:p>
        </p:txBody>
      </p:sp>
      <p:sp>
        <p:nvSpPr>
          <p:cNvPr id="6" name="TextBox 5"/>
          <p:cNvSpPr txBox="1"/>
          <p:nvPr/>
        </p:nvSpPr>
        <p:spPr>
          <a:xfrm>
            <a:off x="5181600" y="838200"/>
            <a:ext cx="35814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78.9%</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21.1%</a:t>
            </a:r>
            <a:endParaRPr lang="en-US" sz="2400" b="1" dirty="0">
              <a:solidFill>
                <a:schemeClr val="bg1"/>
              </a:solidFill>
            </a:endParaRPr>
          </a:p>
        </p:txBody>
      </p:sp>
      <p:sp>
        <p:nvSpPr>
          <p:cNvPr id="7" name="TextBox 6"/>
          <p:cNvSpPr txBox="1"/>
          <p:nvPr/>
        </p:nvSpPr>
        <p:spPr>
          <a:xfrm>
            <a:off x="4876800" y="2667000"/>
            <a:ext cx="4191000" cy="4154984"/>
          </a:xfrm>
          <a:prstGeom prst="rect">
            <a:avLst/>
          </a:prstGeom>
          <a:noFill/>
        </p:spPr>
        <p:txBody>
          <a:bodyPr wrap="square" rtlCol="0">
            <a:spAutoFit/>
          </a:bodyPr>
          <a:lstStyle/>
          <a:p>
            <a:r>
              <a:rPr lang="en-US" sz="2400" b="1" dirty="0" smtClean="0">
                <a:solidFill>
                  <a:schemeClr val="bg1"/>
                </a:solidFill>
              </a:rPr>
              <a:t>Normal seedling with more than 50% functional cotyledon tissue, free of necrosis or decay, remaining attached.</a:t>
            </a:r>
          </a:p>
          <a:p>
            <a:r>
              <a:rPr lang="en-US" sz="2400" b="1" dirty="0" smtClean="0">
                <a:solidFill>
                  <a:schemeClr val="bg1"/>
                </a:solidFill>
              </a:rPr>
              <a:t> </a:t>
            </a:r>
          </a:p>
          <a:p>
            <a:pPr>
              <a:buFont typeface="Wingdings" pitchFamily="2" charset="2"/>
              <a:buChar char="v"/>
            </a:pPr>
            <a:r>
              <a:rPr lang="en-US" sz="2400" b="1" dirty="0" smtClean="0">
                <a:solidFill>
                  <a:schemeClr val="bg1"/>
                </a:solidFill>
              </a:rPr>
              <a:t> The cotyledons have less </a:t>
            </a:r>
            <a:r>
              <a:rPr lang="en-US" sz="2400" b="1" dirty="0">
                <a:solidFill>
                  <a:schemeClr val="bg1"/>
                </a:solidFill>
              </a:rPr>
              <a:t>than 50% mechanical </a:t>
            </a:r>
            <a:r>
              <a:rPr lang="en-US" sz="2400" b="1" dirty="0" smtClean="0">
                <a:solidFill>
                  <a:schemeClr val="bg1"/>
                </a:solidFill>
              </a:rPr>
              <a:t>damage.  </a:t>
            </a:r>
          </a:p>
          <a:p>
            <a:pPr>
              <a:buFont typeface="Wingdings" pitchFamily="2" charset="2"/>
              <a:buChar char="v"/>
            </a:pPr>
            <a:endParaRPr lang="en-US" sz="2400" b="1" dirty="0" smtClean="0">
              <a:solidFill>
                <a:schemeClr val="bg1"/>
              </a:solidFill>
            </a:endParaRPr>
          </a:p>
          <a:p>
            <a:pPr>
              <a:buFont typeface="Wingdings" pitchFamily="2" charset="2"/>
              <a:buChar char="v"/>
            </a:pPr>
            <a:r>
              <a:rPr lang="en-US" sz="2400" b="1" dirty="0" smtClean="0">
                <a:solidFill>
                  <a:schemeClr val="bg1"/>
                </a:solidFill>
              </a:rPr>
              <a:t>This seedling also has an acceptable defect in a slightly twisted  hypocotyl.</a:t>
            </a:r>
            <a:endParaRPr lang="en-US" sz="24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3989070"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74638"/>
            <a:ext cx="2133600" cy="563562"/>
          </a:xfrm>
        </p:spPr>
        <p:txBody>
          <a:bodyPr>
            <a:normAutofit fontScale="90000"/>
          </a:bodyPr>
          <a:lstStyle/>
          <a:p>
            <a:r>
              <a:rPr lang="en-US" b="1" dirty="0" smtClean="0">
                <a:solidFill>
                  <a:schemeClr val="bg1"/>
                </a:solidFill>
              </a:rPr>
              <a:t>Image 17</a:t>
            </a:r>
            <a:endParaRPr lang="en-US" b="1" dirty="0"/>
          </a:p>
        </p:txBody>
      </p:sp>
      <p:sp>
        <p:nvSpPr>
          <p:cNvPr id="6" name="TextBox 5"/>
          <p:cNvSpPr txBox="1"/>
          <p:nvPr/>
        </p:nvSpPr>
        <p:spPr>
          <a:xfrm>
            <a:off x="5181600" y="838200"/>
            <a:ext cx="36576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66.2%</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33.8%</a:t>
            </a:r>
            <a:endParaRPr lang="en-US" sz="2400" b="1" dirty="0">
              <a:solidFill>
                <a:schemeClr val="bg1"/>
              </a:solidFill>
            </a:endParaRPr>
          </a:p>
        </p:txBody>
      </p:sp>
      <p:sp>
        <p:nvSpPr>
          <p:cNvPr id="7" name="TextBox 6"/>
          <p:cNvSpPr txBox="1"/>
          <p:nvPr/>
        </p:nvSpPr>
        <p:spPr>
          <a:xfrm>
            <a:off x="4876800" y="2667000"/>
            <a:ext cx="4191000" cy="2677656"/>
          </a:xfrm>
          <a:prstGeom prst="rect">
            <a:avLst/>
          </a:prstGeom>
          <a:noFill/>
        </p:spPr>
        <p:txBody>
          <a:bodyPr wrap="square" rtlCol="0">
            <a:spAutoFit/>
          </a:bodyPr>
          <a:lstStyle/>
          <a:p>
            <a:r>
              <a:rPr lang="en-US" sz="2400" b="1" dirty="0" smtClean="0">
                <a:solidFill>
                  <a:schemeClr val="bg1"/>
                </a:solidFill>
              </a:rPr>
              <a:t>Normal due to more than </a:t>
            </a:r>
            <a:r>
              <a:rPr lang="en-US" sz="2400" b="1" dirty="0">
                <a:solidFill>
                  <a:schemeClr val="bg1"/>
                </a:solidFill>
              </a:rPr>
              <a:t>50</a:t>
            </a:r>
            <a:r>
              <a:rPr lang="en-US" sz="2400" b="1" dirty="0" smtClean="0">
                <a:solidFill>
                  <a:schemeClr val="bg1"/>
                </a:solidFill>
              </a:rPr>
              <a:t>% functional cotyledon tissue, free of necrosis and decay, remaining attached.</a:t>
            </a:r>
            <a:r>
              <a:rPr lang="en-US" sz="2400" b="1" dirty="0">
                <a:solidFill>
                  <a:schemeClr val="bg1"/>
                </a:solidFill>
              </a:rPr>
              <a:t> </a:t>
            </a:r>
            <a:endParaRPr lang="en-US" sz="2400" b="1" dirty="0" smtClean="0">
              <a:solidFill>
                <a:schemeClr val="bg1"/>
              </a:solidFill>
            </a:endParaRPr>
          </a:p>
          <a:p>
            <a:endParaRPr lang="en-US" sz="2400" b="1" dirty="0" smtClean="0">
              <a:solidFill>
                <a:schemeClr val="bg1"/>
              </a:solidFill>
            </a:endParaRPr>
          </a:p>
          <a:p>
            <a:pPr>
              <a:buFont typeface="Wingdings" pitchFamily="2" charset="2"/>
              <a:buChar char="v"/>
            </a:pPr>
            <a:r>
              <a:rPr lang="en-US" sz="2400" b="1" dirty="0" smtClean="0">
                <a:solidFill>
                  <a:schemeClr val="bg1"/>
                </a:solidFill>
              </a:rPr>
              <a:t>Less </a:t>
            </a:r>
            <a:r>
              <a:rPr lang="en-US" sz="2400" b="1" dirty="0">
                <a:solidFill>
                  <a:schemeClr val="bg1"/>
                </a:solidFill>
              </a:rPr>
              <a:t>than 50% mechanical damaged</a:t>
            </a:r>
            <a:r>
              <a:rPr lang="en-US" sz="2400" b="1" dirty="0" smtClean="0">
                <a:solidFill>
                  <a:schemeClr val="bg1"/>
                </a:solidFill>
              </a:rPr>
              <a:t>.</a:t>
            </a:r>
            <a:endParaRPr lang="en-US" sz="24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 y="0"/>
            <a:ext cx="4738890"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Assessment of seedlings</a:t>
            </a:r>
            <a:endParaRPr lang="en-US" dirty="0"/>
          </a:p>
        </p:txBody>
      </p:sp>
      <p:sp>
        <p:nvSpPr>
          <p:cNvPr id="3" name="Content Placeholder 2"/>
          <p:cNvSpPr>
            <a:spLocks noGrp="1"/>
          </p:cNvSpPr>
          <p:nvPr>
            <p:ph idx="1"/>
          </p:nvPr>
        </p:nvSpPr>
        <p:spPr/>
        <p:txBody>
          <a:bodyPr/>
          <a:lstStyle/>
          <a:p>
            <a:pPr>
              <a:buNone/>
            </a:pPr>
            <a:r>
              <a:rPr lang="en-US" b="1" dirty="0" smtClean="0">
                <a:solidFill>
                  <a:schemeClr val="bg1"/>
                </a:solidFill>
              </a:rPr>
              <a:t>Chlorosis;</a:t>
            </a:r>
          </a:p>
          <a:p>
            <a:pPr>
              <a:buFont typeface="Wingdings" pitchFamily="2" charset="2"/>
              <a:buChar char="v"/>
            </a:pPr>
            <a:r>
              <a:rPr lang="en-US" b="1" dirty="0" smtClean="0">
                <a:solidFill>
                  <a:schemeClr val="bg1"/>
                </a:solidFill>
              </a:rPr>
              <a:t> A chlorophyll deficiency causing a lack of pigmentation which inhibits photosynthesis.</a:t>
            </a:r>
          </a:p>
          <a:p>
            <a:pPr>
              <a:buFont typeface="Wingdings" pitchFamily="2" charset="2"/>
              <a:buChar char="v"/>
            </a:pPr>
            <a:r>
              <a:rPr lang="en-US" b="1" dirty="0" smtClean="0">
                <a:solidFill>
                  <a:schemeClr val="bg1"/>
                </a:solidFill>
              </a:rPr>
              <a:t>Chlorotic leaves look pale and greenish-yellow in color.</a:t>
            </a:r>
          </a:p>
          <a:p>
            <a:pPr>
              <a:buFont typeface="Wingdings" pitchFamily="2" charset="2"/>
              <a:buChar char="v"/>
            </a:pPr>
            <a:r>
              <a:rPr lang="en-US" b="1" dirty="0" smtClean="0">
                <a:solidFill>
                  <a:schemeClr val="bg1"/>
                </a:solidFill>
              </a:rPr>
              <a:t>Can be in combination with necrosis</a:t>
            </a:r>
            <a:r>
              <a:rPr lang="en-US" b="1" dirty="0">
                <a:solidFill>
                  <a:schemeClr val="bg1"/>
                </a:solidFill>
              </a:rPr>
              <a:t>. </a:t>
            </a:r>
            <a:endParaRPr lang="en-US" b="1" dirty="0" smtClean="0">
              <a:solidFill>
                <a:schemeClr val="bg1"/>
              </a:solidFill>
            </a:endParaRPr>
          </a:p>
          <a:p>
            <a:pPr marL="0" indent="0">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E6E8E4AB-A946-406F-A717-A4205C68154D}"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781" y="103684"/>
            <a:ext cx="2133600" cy="563562"/>
          </a:xfrm>
        </p:spPr>
        <p:txBody>
          <a:bodyPr>
            <a:normAutofit fontScale="90000"/>
          </a:bodyPr>
          <a:lstStyle/>
          <a:p>
            <a:r>
              <a:rPr lang="en-US" b="1" dirty="0" smtClean="0">
                <a:solidFill>
                  <a:schemeClr val="bg1"/>
                </a:solidFill>
              </a:rPr>
              <a:t>Image 9</a:t>
            </a:r>
            <a:endParaRPr lang="en-US" b="1" dirty="0"/>
          </a:p>
        </p:txBody>
      </p:sp>
      <p:sp>
        <p:nvSpPr>
          <p:cNvPr id="6" name="TextBox 5"/>
          <p:cNvSpPr txBox="1"/>
          <p:nvPr/>
        </p:nvSpPr>
        <p:spPr>
          <a:xfrm>
            <a:off x="5181600" y="838200"/>
            <a:ext cx="35052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8.3%</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91.7%</a:t>
            </a:r>
            <a:endParaRPr lang="en-US" sz="2400" b="1" dirty="0">
              <a:solidFill>
                <a:schemeClr val="bg1"/>
              </a:solidFill>
            </a:endParaRPr>
          </a:p>
        </p:txBody>
      </p:sp>
      <p:sp>
        <p:nvSpPr>
          <p:cNvPr id="7" name="TextBox 6"/>
          <p:cNvSpPr txBox="1"/>
          <p:nvPr/>
        </p:nvSpPr>
        <p:spPr>
          <a:xfrm>
            <a:off x="4876800" y="2667000"/>
            <a:ext cx="4191000" cy="3785652"/>
          </a:xfrm>
          <a:prstGeom prst="rect">
            <a:avLst/>
          </a:prstGeom>
          <a:noFill/>
        </p:spPr>
        <p:txBody>
          <a:bodyPr wrap="square" rtlCol="0">
            <a:spAutoFit/>
          </a:bodyPr>
          <a:lstStyle/>
          <a:p>
            <a:r>
              <a:rPr lang="en-US" sz="2400" b="1" dirty="0" smtClean="0">
                <a:solidFill>
                  <a:schemeClr val="bg1"/>
                </a:solidFill>
              </a:rPr>
              <a:t>Abnormal with less than 50% functional cotyledon tissue, free of necrosis or decay, remaining attached. </a:t>
            </a:r>
          </a:p>
          <a:p>
            <a:endParaRPr lang="en-US" sz="2400" b="1" dirty="0">
              <a:solidFill>
                <a:schemeClr val="bg1"/>
              </a:solidFill>
            </a:endParaRPr>
          </a:p>
          <a:p>
            <a:pPr>
              <a:buFont typeface="Wingdings" pitchFamily="2" charset="2"/>
              <a:buChar char="v"/>
            </a:pPr>
            <a:r>
              <a:rPr lang="en-US" sz="2400" b="1" dirty="0" smtClean="0">
                <a:solidFill>
                  <a:schemeClr val="bg1"/>
                </a:solidFill>
              </a:rPr>
              <a:t>More than 50% chlorosis and necrosis. </a:t>
            </a:r>
          </a:p>
          <a:p>
            <a:pPr>
              <a:buFont typeface="Wingdings" pitchFamily="2" charset="2"/>
              <a:buChar char="v"/>
            </a:pPr>
            <a:endParaRPr lang="en-US" sz="2400" b="1" dirty="0" smtClean="0">
              <a:solidFill>
                <a:schemeClr val="bg1"/>
              </a:solidFill>
            </a:endParaRPr>
          </a:p>
          <a:p>
            <a:pPr>
              <a:buFont typeface="Wingdings" pitchFamily="2" charset="2"/>
              <a:buChar char="v"/>
            </a:pPr>
            <a:r>
              <a:rPr lang="en-US" sz="2400" b="1" dirty="0" smtClean="0">
                <a:solidFill>
                  <a:schemeClr val="bg1"/>
                </a:solidFill>
              </a:rPr>
              <a:t>The hypocotyl is watery, swollen and damaged.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90"/>
            <a:ext cx="3883581"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74638"/>
            <a:ext cx="2133600" cy="563562"/>
          </a:xfrm>
        </p:spPr>
        <p:txBody>
          <a:bodyPr>
            <a:normAutofit fontScale="90000"/>
          </a:bodyPr>
          <a:lstStyle/>
          <a:p>
            <a:r>
              <a:rPr lang="en-US" b="1" dirty="0" smtClean="0">
                <a:solidFill>
                  <a:schemeClr val="bg1"/>
                </a:solidFill>
              </a:rPr>
              <a:t>Image 3</a:t>
            </a:r>
            <a:endParaRPr lang="en-US" b="1" dirty="0"/>
          </a:p>
        </p:txBody>
      </p:sp>
      <p:sp>
        <p:nvSpPr>
          <p:cNvPr id="6" name="TextBox 5"/>
          <p:cNvSpPr txBox="1"/>
          <p:nvPr/>
        </p:nvSpPr>
        <p:spPr>
          <a:xfrm>
            <a:off x="5181600" y="838200"/>
            <a:ext cx="36576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77.5%</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22.5%</a:t>
            </a:r>
            <a:endParaRPr lang="en-US" sz="2400" b="1" dirty="0">
              <a:solidFill>
                <a:schemeClr val="bg1"/>
              </a:solidFill>
            </a:endParaRPr>
          </a:p>
        </p:txBody>
      </p:sp>
      <p:sp>
        <p:nvSpPr>
          <p:cNvPr id="7" name="TextBox 6"/>
          <p:cNvSpPr txBox="1"/>
          <p:nvPr/>
        </p:nvSpPr>
        <p:spPr>
          <a:xfrm>
            <a:off x="4876800" y="2667000"/>
            <a:ext cx="4191000" cy="2677656"/>
          </a:xfrm>
          <a:prstGeom prst="rect">
            <a:avLst/>
          </a:prstGeom>
          <a:noFill/>
        </p:spPr>
        <p:txBody>
          <a:bodyPr wrap="square" rtlCol="0">
            <a:spAutoFit/>
          </a:bodyPr>
          <a:lstStyle/>
          <a:p>
            <a:r>
              <a:rPr lang="en-US" sz="2400" b="1" dirty="0" smtClean="0">
                <a:solidFill>
                  <a:schemeClr val="bg1"/>
                </a:solidFill>
              </a:rPr>
              <a:t>Normal with more than 50% functional cotyledon tissue, free of necrosis or decay, remaining attached. </a:t>
            </a:r>
          </a:p>
          <a:p>
            <a:endParaRPr lang="en-US" sz="2400" b="1" dirty="0">
              <a:solidFill>
                <a:schemeClr val="bg1"/>
              </a:solidFill>
            </a:endParaRPr>
          </a:p>
          <a:p>
            <a:pPr>
              <a:buFont typeface="Wingdings" pitchFamily="2" charset="2"/>
              <a:buChar char="v"/>
            </a:pPr>
            <a:r>
              <a:rPr lang="en-US" sz="2400" b="1" dirty="0" smtClean="0">
                <a:solidFill>
                  <a:schemeClr val="bg1"/>
                </a:solidFill>
              </a:rPr>
              <a:t>The cotyledons have less than 50% necrosis</a:t>
            </a:r>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 y="0"/>
            <a:ext cx="4983480"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34898"/>
            <a:ext cx="2133600" cy="563562"/>
          </a:xfrm>
        </p:spPr>
        <p:txBody>
          <a:bodyPr>
            <a:normAutofit fontScale="90000"/>
          </a:bodyPr>
          <a:lstStyle/>
          <a:p>
            <a:r>
              <a:rPr lang="en-US" b="1" dirty="0" smtClean="0">
                <a:solidFill>
                  <a:schemeClr val="bg1"/>
                </a:solidFill>
              </a:rPr>
              <a:t>Image 6</a:t>
            </a:r>
            <a:endParaRPr lang="en-US" b="1" dirty="0"/>
          </a:p>
        </p:txBody>
      </p:sp>
      <p:sp>
        <p:nvSpPr>
          <p:cNvPr id="6" name="TextBox 5"/>
          <p:cNvSpPr txBox="1"/>
          <p:nvPr/>
        </p:nvSpPr>
        <p:spPr>
          <a:xfrm>
            <a:off x="5181600" y="838200"/>
            <a:ext cx="35052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33.3%</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66.7%</a:t>
            </a:r>
            <a:endParaRPr lang="en-US" sz="2400" b="1" dirty="0">
              <a:solidFill>
                <a:schemeClr val="bg1"/>
              </a:solidFill>
            </a:endParaRPr>
          </a:p>
        </p:txBody>
      </p:sp>
      <p:sp>
        <p:nvSpPr>
          <p:cNvPr id="7" name="TextBox 6"/>
          <p:cNvSpPr txBox="1"/>
          <p:nvPr/>
        </p:nvSpPr>
        <p:spPr>
          <a:xfrm>
            <a:off x="4876800" y="2667000"/>
            <a:ext cx="4191000" cy="3323987"/>
          </a:xfrm>
          <a:prstGeom prst="rect">
            <a:avLst/>
          </a:prstGeom>
          <a:noFill/>
        </p:spPr>
        <p:txBody>
          <a:bodyPr wrap="square" rtlCol="0">
            <a:spAutoFit/>
          </a:bodyPr>
          <a:lstStyle/>
          <a:p>
            <a:r>
              <a:rPr lang="en-US" sz="2400" b="1" dirty="0" smtClean="0">
                <a:solidFill>
                  <a:schemeClr val="bg1"/>
                </a:solidFill>
              </a:rPr>
              <a:t>Abnormal seedling with yellow cotyledons due to chlorosis.</a:t>
            </a:r>
          </a:p>
          <a:p>
            <a:endParaRPr lang="en-US" sz="2400" b="1" dirty="0" smtClean="0">
              <a:solidFill>
                <a:schemeClr val="bg1"/>
              </a:solidFill>
            </a:endParaRPr>
          </a:p>
          <a:p>
            <a:pPr>
              <a:buFont typeface="Wingdings" pitchFamily="2" charset="2"/>
              <a:buChar char="v"/>
            </a:pPr>
            <a:r>
              <a:rPr lang="en-US" sz="2400" b="1" dirty="0" smtClean="0">
                <a:solidFill>
                  <a:schemeClr val="bg1"/>
                </a:solidFill>
              </a:rPr>
              <a:t>The chlorosis causes a chlorophyll deficiency.</a:t>
            </a:r>
          </a:p>
          <a:p>
            <a:pPr>
              <a:buFont typeface="Wingdings" pitchFamily="2" charset="2"/>
              <a:buChar char="v"/>
            </a:pPr>
            <a:endParaRPr lang="en-US" b="1" dirty="0" smtClean="0">
              <a:solidFill>
                <a:schemeClr val="bg1"/>
              </a:solidFill>
            </a:endParaRPr>
          </a:p>
          <a:p>
            <a:endParaRPr lang="en-US" b="1" dirty="0" smtClean="0">
              <a:solidFill>
                <a:schemeClr val="bg1"/>
              </a:solidFill>
            </a:endParaRPr>
          </a:p>
          <a:p>
            <a:pPr>
              <a:buFont typeface="Wingdings" pitchFamily="2" charset="2"/>
              <a:buChar char="v"/>
            </a:pPr>
            <a:endParaRPr lang="en-US" b="1" dirty="0" smtClean="0">
              <a:solidFill>
                <a:schemeClr val="bg1"/>
              </a:solidFill>
            </a:endParaRPr>
          </a:p>
          <a:p>
            <a:pPr>
              <a:buFont typeface="Wingdings" pitchFamily="2" charset="2"/>
              <a:buChar char="v"/>
            </a:pPr>
            <a:endParaRPr lang="en-US" b="1" dirty="0">
              <a:solidFill>
                <a:schemeClr val="bg1"/>
              </a:solidFill>
            </a:endParaRPr>
          </a:p>
          <a:p>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02" y="0"/>
            <a:ext cx="5024783"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2133600" cy="563562"/>
          </a:xfrm>
        </p:spPr>
        <p:txBody>
          <a:bodyPr>
            <a:normAutofit fontScale="90000"/>
          </a:bodyPr>
          <a:lstStyle/>
          <a:p>
            <a:r>
              <a:rPr lang="en-US" b="1" dirty="0" smtClean="0">
                <a:solidFill>
                  <a:schemeClr val="bg1"/>
                </a:solidFill>
              </a:rPr>
              <a:t>Image 10</a:t>
            </a:r>
            <a:endParaRPr lang="en-US" b="1" dirty="0"/>
          </a:p>
        </p:txBody>
      </p:sp>
      <p:sp>
        <p:nvSpPr>
          <p:cNvPr id="6" name="TextBox 5"/>
          <p:cNvSpPr txBox="1"/>
          <p:nvPr/>
        </p:nvSpPr>
        <p:spPr>
          <a:xfrm>
            <a:off x="5181600" y="838200"/>
            <a:ext cx="35052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59.7%</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40.3%</a:t>
            </a:r>
            <a:endParaRPr lang="en-US" sz="2400" b="1" dirty="0">
              <a:solidFill>
                <a:schemeClr val="bg1"/>
              </a:solidFill>
            </a:endParaRPr>
          </a:p>
        </p:txBody>
      </p:sp>
      <p:sp>
        <p:nvSpPr>
          <p:cNvPr id="7" name="TextBox 6"/>
          <p:cNvSpPr txBox="1"/>
          <p:nvPr/>
        </p:nvSpPr>
        <p:spPr>
          <a:xfrm>
            <a:off x="4876800" y="2667000"/>
            <a:ext cx="4191000" cy="4247317"/>
          </a:xfrm>
          <a:prstGeom prst="rect">
            <a:avLst/>
          </a:prstGeom>
          <a:noFill/>
        </p:spPr>
        <p:txBody>
          <a:bodyPr wrap="square" rtlCol="0">
            <a:spAutoFit/>
          </a:bodyPr>
          <a:lstStyle/>
          <a:p>
            <a:r>
              <a:rPr lang="en-US" sz="2400" b="1" dirty="0" smtClean="0">
                <a:solidFill>
                  <a:schemeClr val="bg1"/>
                </a:solidFill>
              </a:rPr>
              <a:t>Abnormal with less than 50% functional cotyledon tissue, free of necrosis or decay, remaining attached.</a:t>
            </a:r>
          </a:p>
          <a:p>
            <a:endParaRPr lang="en-US" sz="2400" b="1" dirty="0" smtClean="0">
              <a:solidFill>
                <a:schemeClr val="bg1"/>
              </a:solidFill>
            </a:endParaRPr>
          </a:p>
          <a:p>
            <a:endParaRPr lang="en-US" sz="2400" b="1" dirty="0" smtClean="0">
              <a:solidFill>
                <a:schemeClr val="bg1"/>
              </a:solidFill>
            </a:endParaRPr>
          </a:p>
          <a:p>
            <a:pPr>
              <a:buFont typeface="Wingdings" pitchFamily="2" charset="2"/>
              <a:buChar char="v"/>
            </a:pPr>
            <a:r>
              <a:rPr lang="en-US" sz="2400" b="1" dirty="0" smtClean="0">
                <a:solidFill>
                  <a:schemeClr val="bg1"/>
                </a:solidFill>
              </a:rPr>
              <a:t>More than </a:t>
            </a:r>
            <a:r>
              <a:rPr lang="en-US" sz="2400" b="1" dirty="0">
                <a:solidFill>
                  <a:schemeClr val="bg1"/>
                </a:solidFill>
              </a:rPr>
              <a:t>50</a:t>
            </a:r>
            <a:r>
              <a:rPr lang="en-US" sz="2400" b="1" dirty="0" smtClean="0">
                <a:solidFill>
                  <a:schemeClr val="bg1"/>
                </a:solidFill>
              </a:rPr>
              <a:t>% chlorosis and </a:t>
            </a:r>
            <a:r>
              <a:rPr lang="en-US" sz="2400" b="1" dirty="0">
                <a:solidFill>
                  <a:schemeClr val="bg1"/>
                </a:solidFill>
              </a:rPr>
              <a:t>mechanical </a:t>
            </a:r>
            <a:r>
              <a:rPr lang="en-US" sz="2400" b="1" dirty="0" smtClean="0">
                <a:solidFill>
                  <a:schemeClr val="bg1"/>
                </a:solidFill>
              </a:rPr>
              <a:t>damage on the deformed </a:t>
            </a:r>
            <a:r>
              <a:rPr lang="en-US" sz="2400" b="1" dirty="0" smtClean="0">
                <a:solidFill>
                  <a:schemeClr val="bg1"/>
                </a:solidFill>
              </a:rPr>
              <a:t>cotyledons.</a:t>
            </a:r>
            <a:endParaRPr lang="en-US" sz="2400" b="1" dirty="0" smtClean="0">
              <a:solidFill>
                <a:schemeClr val="bg1"/>
              </a:solidFill>
            </a:endParaRPr>
          </a:p>
          <a:p>
            <a:endParaRPr lang="en-US" b="1" dirty="0">
              <a:solidFill>
                <a:schemeClr val="bg1"/>
              </a:solidFill>
            </a:endParaRPr>
          </a:p>
          <a:p>
            <a:endParaRPr lang="en-US" b="1" dirty="0">
              <a:solidFill>
                <a:schemeClr val="bg1"/>
              </a:solidFill>
            </a:endParaRPr>
          </a:p>
          <a:p>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754"/>
            <a:ext cx="3389062"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733" y="272802"/>
            <a:ext cx="2133600" cy="563562"/>
          </a:xfrm>
        </p:spPr>
        <p:txBody>
          <a:bodyPr>
            <a:normAutofit fontScale="90000"/>
          </a:bodyPr>
          <a:lstStyle/>
          <a:p>
            <a:r>
              <a:rPr lang="en-US" b="1" dirty="0" smtClean="0">
                <a:solidFill>
                  <a:schemeClr val="bg1"/>
                </a:solidFill>
              </a:rPr>
              <a:t>Image 1</a:t>
            </a:r>
            <a:endParaRPr lang="en-US" b="1" dirty="0"/>
          </a:p>
        </p:txBody>
      </p:sp>
      <p:sp>
        <p:nvSpPr>
          <p:cNvPr id="6" name="TextBox 5"/>
          <p:cNvSpPr txBox="1"/>
          <p:nvPr/>
        </p:nvSpPr>
        <p:spPr>
          <a:xfrm>
            <a:off x="5181600" y="838200"/>
            <a:ext cx="3657600" cy="1569660"/>
          </a:xfrm>
          <a:prstGeom prst="rect">
            <a:avLst/>
          </a:prstGeom>
          <a:noFill/>
        </p:spPr>
        <p:txBody>
          <a:bodyPr wrap="square" rtlCol="0">
            <a:spAutoFit/>
          </a:bodyPr>
          <a:lstStyle/>
          <a:p>
            <a:r>
              <a:rPr lang="en-US" sz="2400" b="1" dirty="0" smtClean="0">
                <a:solidFill>
                  <a:schemeClr val="bg1"/>
                </a:solidFill>
              </a:rPr>
              <a:t>Distribution of referee responses:</a:t>
            </a:r>
          </a:p>
          <a:p>
            <a:pPr>
              <a:buFont typeface="Arial" pitchFamily="34" charset="0"/>
              <a:buChar char="•"/>
            </a:pPr>
            <a:r>
              <a:rPr lang="en-US" sz="2400" b="1" dirty="0" smtClean="0">
                <a:solidFill>
                  <a:schemeClr val="bg1"/>
                </a:solidFill>
              </a:rPr>
              <a:t>Normal: 54.9%</a:t>
            </a:r>
            <a:endParaRPr lang="en-US" sz="2400" b="1" dirty="0" smtClean="0">
              <a:solidFill>
                <a:srgbClr val="C00000"/>
              </a:solidFill>
            </a:endParaRPr>
          </a:p>
          <a:p>
            <a:pPr>
              <a:buFont typeface="Arial" pitchFamily="34" charset="0"/>
              <a:buChar char="•"/>
            </a:pPr>
            <a:r>
              <a:rPr lang="en-US" sz="2400" b="1" dirty="0" smtClean="0">
                <a:solidFill>
                  <a:schemeClr val="bg1"/>
                </a:solidFill>
              </a:rPr>
              <a:t>Abnormal: 45.1%</a:t>
            </a:r>
            <a:endParaRPr lang="en-US" sz="2400" b="1" dirty="0">
              <a:solidFill>
                <a:schemeClr val="bg1"/>
              </a:solidFill>
            </a:endParaRPr>
          </a:p>
        </p:txBody>
      </p:sp>
      <p:sp>
        <p:nvSpPr>
          <p:cNvPr id="7" name="TextBox 6"/>
          <p:cNvSpPr txBox="1"/>
          <p:nvPr/>
        </p:nvSpPr>
        <p:spPr>
          <a:xfrm>
            <a:off x="4876800" y="2667000"/>
            <a:ext cx="4267200" cy="2954655"/>
          </a:xfrm>
          <a:prstGeom prst="rect">
            <a:avLst/>
          </a:prstGeom>
          <a:noFill/>
        </p:spPr>
        <p:txBody>
          <a:bodyPr wrap="square" rtlCol="0">
            <a:spAutoFit/>
          </a:bodyPr>
          <a:lstStyle/>
          <a:p>
            <a:r>
              <a:rPr lang="en-US" sz="2400" b="1" dirty="0" smtClean="0">
                <a:solidFill>
                  <a:schemeClr val="bg1"/>
                </a:solidFill>
              </a:rPr>
              <a:t>Abnormal with less than 50% functional cotyledon tissue, free of necrosis and decay, remaining attached.</a:t>
            </a:r>
          </a:p>
          <a:p>
            <a:endParaRPr lang="en-US" sz="2400" b="1" dirty="0">
              <a:solidFill>
                <a:schemeClr val="bg1"/>
              </a:solidFill>
            </a:endParaRPr>
          </a:p>
          <a:p>
            <a:pPr marL="285750" indent="-285750">
              <a:buFont typeface="Wingdings" pitchFamily="2" charset="2"/>
              <a:buChar char="v"/>
            </a:pPr>
            <a:r>
              <a:rPr lang="en-US" sz="2400" b="1" dirty="0" smtClean="0">
                <a:solidFill>
                  <a:schemeClr val="bg1"/>
                </a:solidFill>
              </a:rPr>
              <a:t>Necrosis and watery at the point of attachment.</a:t>
            </a:r>
          </a:p>
          <a:p>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4" y="0"/>
            <a:ext cx="4774700" cy="68580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40669"/>
            <a:ext cx="2133600" cy="563562"/>
          </a:xfrm>
        </p:spPr>
        <p:txBody>
          <a:bodyPr>
            <a:normAutofit fontScale="90000"/>
          </a:bodyPr>
          <a:lstStyle/>
          <a:p>
            <a:r>
              <a:rPr lang="en-US" b="1" dirty="0" smtClean="0">
                <a:solidFill>
                  <a:schemeClr val="bg1"/>
                </a:solidFill>
              </a:rPr>
              <a:t>Image 30</a:t>
            </a:r>
            <a:endParaRPr lang="en-US" b="1" dirty="0"/>
          </a:p>
        </p:txBody>
      </p:sp>
      <p:sp>
        <p:nvSpPr>
          <p:cNvPr id="6" name="TextBox 5"/>
          <p:cNvSpPr txBox="1"/>
          <p:nvPr/>
        </p:nvSpPr>
        <p:spPr>
          <a:xfrm>
            <a:off x="5181600" y="838200"/>
            <a:ext cx="3810000" cy="1015663"/>
          </a:xfrm>
          <a:prstGeom prst="rect">
            <a:avLst/>
          </a:prstGeom>
          <a:noFill/>
        </p:spPr>
        <p:txBody>
          <a:bodyPr wrap="square" rtlCol="0">
            <a:spAutoFit/>
          </a:bodyPr>
          <a:lstStyle/>
          <a:p>
            <a:r>
              <a:rPr lang="en-US" sz="2000" b="1" dirty="0" smtClean="0">
                <a:solidFill>
                  <a:schemeClr val="bg1"/>
                </a:solidFill>
              </a:rPr>
              <a:t>Distribution of referee responses:</a:t>
            </a:r>
          </a:p>
          <a:p>
            <a:pPr>
              <a:buFont typeface="Arial" pitchFamily="34" charset="0"/>
              <a:buChar char="•"/>
            </a:pPr>
            <a:r>
              <a:rPr lang="en-US" sz="2000" b="1" dirty="0" smtClean="0">
                <a:solidFill>
                  <a:schemeClr val="bg1"/>
                </a:solidFill>
              </a:rPr>
              <a:t>Normal: 53.7%</a:t>
            </a:r>
            <a:endParaRPr lang="en-US" sz="2000" b="1" dirty="0" smtClean="0">
              <a:solidFill>
                <a:srgbClr val="C00000"/>
              </a:solidFill>
            </a:endParaRPr>
          </a:p>
          <a:p>
            <a:pPr>
              <a:buFont typeface="Arial" pitchFamily="34" charset="0"/>
              <a:buChar char="•"/>
            </a:pPr>
            <a:r>
              <a:rPr lang="en-US" sz="2000" b="1" dirty="0" smtClean="0">
                <a:solidFill>
                  <a:schemeClr val="bg1"/>
                </a:solidFill>
              </a:rPr>
              <a:t>Abnormal: 46.3%</a:t>
            </a:r>
            <a:endParaRPr lang="en-US" sz="2000" b="1" dirty="0">
              <a:solidFill>
                <a:schemeClr val="bg1"/>
              </a:solidFill>
            </a:endParaRPr>
          </a:p>
        </p:txBody>
      </p:sp>
      <p:sp>
        <p:nvSpPr>
          <p:cNvPr id="7" name="TextBox 6"/>
          <p:cNvSpPr txBox="1"/>
          <p:nvPr/>
        </p:nvSpPr>
        <p:spPr>
          <a:xfrm>
            <a:off x="5029200" y="2638351"/>
            <a:ext cx="4191000" cy="5355312"/>
          </a:xfrm>
          <a:prstGeom prst="rect">
            <a:avLst/>
          </a:prstGeom>
          <a:noFill/>
        </p:spPr>
        <p:txBody>
          <a:bodyPr wrap="square" rtlCol="0">
            <a:spAutoFit/>
          </a:bodyPr>
          <a:lstStyle/>
          <a:p>
            <a:r>
              <a:rPr lang="en-US" b="1" dirty="0" smtClean="0">
                <a:solidFill>
                  <a:schemeClr val="bg1"/>
                </a:solidFill>
              </a:rPr>
              <a:t>Normal seedling with a natural varietal pigmentation on the cotyledons.</a:t>
            </a:r>
          </a:p>
          <a:p>
            <a:pPr>
              <a:buFont typeface="Wingdings" pitchFamily="2" charset="2"/>
              <a:buChar char="v"/>
            </a:pPr>
            <a:endParaRPr lang="en-US" b="1" dirty="0" smtClean="0">
              <a:solidFill>
                <a:schemeClr val="bg1"/>
              </a:solidFill>
            </a:endParaRPr>
          </a:p>
          <a:p>
            <a:pPr>
              <a:buFont typeface="Wingdings" pitchFamily="2" charset="2"/>
              <a:buChar char="v"/>
            </a:pPr>
            <a:r>
              <a:rPr lang="en-US" b="1" dirty="0" smtClean="0">
                <a:solidFill>
                  <a:schemeClr val="bg1"/>
                </a:solidFill>
              </a:rPr>
              <a:t>Varietal pigmentation can appear as a raised freckling of color, which can be in shades of red or brown. Not to be confused with necrosis.</a:t>
            </a:r>
          </a:p>
          <a:p>
            <a:pPr>
              <a:buFont typeface="Wingdings" pitchFamily="2" charset="2"/>
              <a:buChar char="v"/>
            </a:pPr>
            <a:endParaRPr lang="en-US" b="1" dirty="0" smtClean="0">
              <a:solidFill>
                <a:schemeClr val="bg1"/>
              </a:solidFill>
            </a:endParaRPr>
          </a:p>
          <a:p>
            <a:pPr>
              <a:buFont typeface="Wingdings" pitchFamily="2" charset="2"/>
              <a:buChar char="v"/>
            </a:pPr>
            <a:r>
              <a:rPr lang="en-US" b="1" dirty="0" smtClean="0">
                <a:solidFill>
                  <a:schemeClr val="bg1"/>
                </a:solidFill>
              </a:rPr>
              <a:t>Seedlings from a greenhouse test may display varietal pigmentation, as shown in this photo, more often than a standard germination test due to the increased level of light exposure.</a:t>
            </a:r>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2" y="304800"/>
            <a:ext cx="5028253" cy="6324600"/>
          </a:xfrm>
          <a:prstGeom prst="rect">
            <a:avLst/>
          </a:prstGeom>
        </p:spPr>
      </p:pic>
      <p:sp>
        <p:nvSpPr>
          <p:cNvPr id="4" name="Slide Number Placeholder 3"/>
          <p:cNvSpPr>
            <a:spLocks noGrp="1"/>
          </p:cNvSpPr>
          <p:nvPr>
            <p:ph type="sldNum" sz="quarter" idx="12"/>
          </p:nvPr>
        </p:nvSpPr>
        <p:spPr/>
        <p:txBody>
          <a:bodyPr/>
          <a:lstStyle/>
          <a:p>
            <a:fld id="{E6E8E4AB-A946-406F-A717-A4205C68154D}"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Conclusions</a:t>
            </a:r>
            <a:endParaRPr lang="en-US" b="1" dirty="0">
              <a:solidFill>
                <a:schemeClr val="bg1"/>
              </a:solidFill>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b="1" dirty="0" smtClean="0">
                <a:solidFill>
                  <a:schemeClr val="bg1"/>
                </a:solidFill>
              </a:rPr>
              <a:t>The referee results showed that on those seedlings with borderline plus or minus 50% necrosis the classifications being made are not uniform. </a:t>
            </a:r>
          </a:p>
          <a:p>
            <a:pPr>
              <a:buFont typeface="Wingdings" pitchFamily="2" charset="2"/>
              <a:buChar char="v"/>
            </a:pPr>
            <a:r>
              <a:rPr lang="en-US" b="1" dirty="0" smtClean="0">
                <a:solidFill>
                  <a:schemeClr val="bg1"/>
                </a:solidFill>
              </a:rPr>
              <a:t>Once a seed lot has physiological necrosis the quality of the crop will be questionable only to decline further from there.  </a:t>
            </a:r>
          </a:p>
        </p:txBody>
      </p:sp>
      <p:sp>
        <p:nvSpPr>
          <p:cNvPr id="4" name="Slide Number Placeholder 3"/>
          <p:cNvSpPr>
            <a:spLocks noGrp="1"/>
          </p:cNvSpPr>
          <p:nvPr>
            <p:ph type="sldNum" sz="quarter" idx="12"/>
          </p:nvPr>
        </p:nvSpPr>
        <p:spPr/>
        <p:txBody>
          <a:bodyPr/>
          <a:lstStyle/>
          <a:p>
            <a:fld id="{E6E8E4AB-A946-406F-A717-A4205C68154D}" type="slidenum">
              <a:rPr lang="en-US" smtClean="0"/>
              <a:pPr/>
              <a:t>49</a:t>
            </a:fld>
            <a:endParaRPr lang="en-US" dirty="0"/>
          </a:p>
        </p:txBody>
      </p:sp>
    </p:spTree>
    <p:extLst>
      <p:ext uri="{BB962C8B-B14F-4D97-AF65-F5344CB8AC3E}">
        <p14:creationId xmlns:p14="http://schemas.microsoft.com/office/powerpoint/2010/main" val="3417554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Abnormal Seedling Description</a:t>
            </a:r>
          </a:p>
        </p:txBody>
      </p:sp>
      <p:sp>
        <p:nvSpPr>
          <p:cNvPr id="3" name="Content Placeholder 2"/>
          <p:cNvSpPr>
            <a:spLocks noGrp="1"/>
          </p:cNvSpPr>
          <p:nvPr>
            <p:ph idx="1"/>
          </p:nvPr>
        </p:nvSpPr>
        <p:spPr/>
        <p:txBody>
          <a:bodyPr>
            <a:normAutofit fontScale="77500" lnSpcReduction="20000"/>
          </a:bodyPr>
          <a:lstStyle/>
          <a:p>
            <a:pPr marL="0" indent="0">
              <a:buNone/>
            </a:pPr>
            <a:r>
              <a:rPr lang="en-CA" sz="2600" b="1" dirty="0" smtClean="0">
                <a:solidFill>
                  <a:schemeClr val="bg1"/>
                </a:solidFill>
              </a:rPr>
              <a:t>Root: </a:t>
            </a:r>
            <a:endParaRPr lang="en-US" sz="2600" b="1" dirty="0">
              <a:solidFill>
                <a:schemeClr val="bg1"/>
              </a:solidFill>
            </a:endParaRPr>
          </a:p>
          <a:p>
            <a:r>
              <a:rPr lang="en-CA" sz="2600" b="1" dirty="0">
                <a:solidFill>
                  <a:schemeClr val="bg1"/>
                </a:solidFill>
              </a:rPr>
              <a:t>none.</a:t>
            </a:r>
            <a:endParaRPr lang="en-US" sz="2600" b="1" dirty="0">
              <a:solidFill>
                <a:schemeClr val="bg1"/>
              </a:solidFill>
            </a:endParaRPr>
          </a:p>
          <a:p>
            <a:r>
              <a:rPr lang="en-CA" sz="2600" b="1" dirty="0">
                <a:solidFill>
                  <a:schemeClr val="bg1"/>
                </a:solidFill>
              </a:rPr>
              <a:t>primary root tip </a:t>
            </a:r>
            <a:r>
              <a:rPr lang="en-CA" sz="2600" b="1" dirty="0" smtClean="0">
                <a:solidFill>
                  <a:schemeClr val="bg1"/>
                </a:solidFill>
              </a:rPr>
              <a:t>blunt, </a:t>
            </a:r>
            <a:r>
              <a:rPr lang="en-CA" sz="2600" b="1" dirty="0">
                <a:solidFill>
                  <a:schemeClr val="bg1"/>
                </a:solidFill>
              </a:rPr>
              <a:t>swollen and discolored.</a:t>
            </a:r>
            <a:endParaRPr lang="en-US" sz="2600" b="1" dirty="0">
              <a:solidFill>
                <a:schemeClr val="bg1"/>
              </a:solidFill>
            </a:endParaRPr>
          </a:p>
          <a:p>
            <a:r>
              <a:rPr lang="en-CA" sz="2600" b="1" dirty="0">
                <a:solidFill>
                  <a:schemeClr val="bg1"/>
                </a:solidFill>
              </a:rPr>
              <a:t>primary root with splits or lesions.</a:t>
            </a:r>
            <a:endParaRPr lang="en-US" sz="2600" b="1" dirty="0">
              <a:solidFill>
                <a:schemeClr val="bg1"/>
              </a:solidFill>
            </a:endParaRPr>
          </a:p>
          <a:p>
            <a:r>
              <a:rPr lang="en-CA" sz="2600" b="1" dirty="0"/>
              <a:t>weak, stubby or missing primary root (secondary roots will not compensate for a defective primary root).</a:t>
            </a:r>
            <a:endParaRPr lang="en-US" sz="2600" b="1" dirty="0"/>
          </a:p>
          <a:p>
            <a:pPr marL="0" indent="0">
              <a:buNone/>
            </a:pPr>
            <a:r>
              <a:rPr lang="en-CA" sz="2600" b="1" dirty="0">
                <a:solidFill>
                  <a:srgbClr val="FF0000"/>
                </a:solidFill>
              </a:rPr>
              <a:t> </a:t>
            </a:r>
            <a:endParaRPr lang="en-US" sz="2600" b="1" dirty="0">
              <a:solidFill>
                <a:srgbClr val="FF0000"/>
              </a:solidFill>
            </a:endParaRPr>
          </a:p>
          <a:p>
            <a:pPr marL="0" indent="0">
              <a:buNone/>
            </a:pPr>
            <a:r>
              <a:rPr lang="en-CA" sz="2600" b="1" dirty="0" smtClean="0">
                <a:solidFill>
                  <a:schemeClr val="bg1"/>
                </a:solidFill>
              </a:rPr>
              <a:t>Seedling: </a:t>
            </a:r>
            <a:endParaRPr lang="en-US" sz="2600" b="1" dirty="0">
              <a:solidFill>
                <a:schemeClr val="bg1"/>
              </a:solidFill>
            </a:endParaRPr>
          </a:p>
          <a:p>
            <a:r>
              <a:rPr lang="en-CA" sz="2600" b="1" dirty="0">
                <a:solidFill>
                  <a:schemeClr val="bg1"/>
                </a:solidFill>
              </a:rPr>
              <a:t>swollen cotyledons associated with extremely short hypocotyl and root.</a:t>
            </a:r>
            <a:endParaRPr lang="en-US" sz="2600" b="1" dirty="0">
              <a:solidFill>
                <a:schemeClr val="bg1"/>
              </a:solidFill>
            </a:endParaRPr>
          </a:p>
          <a:p>
            <a:r>
              <a:rPr lang="en-CA" sz="2600" b="1" dirty="0">
                <a:solidFill>
                  <a:schemeClr val="bg1"/>
                </a:solidFill>
              </a:rPr>
              <a:t>one or more essential structures impaired as a result of decay from primary infection.</a:t>
            </a:r>
            <a:endParaRPr lang="en-US" sz="2600" b="1" dirty="0">
              <a:solidFill>
                <a:schemeClr val="bg1"/>
              </a:solidFill>
            </a:endParaRPr>
          </a:p>
          <a:p>
            <a:r>
              <a:rPr lang="en-CA" sz="2600" b="1" dirty="0">
                <a:solidFill>
                  <a:schemeClr val="bg1"/>
                </a:solidFill>
              </a:rPr>
              <a:t>albino </a:t>
            </a:r>
            <a:endParaRPr lang="en-CA" sz="2600" b="1" dirty="0">
              <a:solidFill>
                <a:srgbClr val="FF0000"/>
              </a:solidFill>
            </a:endParaRPr>
          </a:p>
          <a:p>
            <a:r>
              <a:rPr lang="en-CA" sz="2600" b="1" dirty="0" smtClean="0"/>
              <a:t> yellow (applies to individual discolored seedlings in the replicate.) (Added </a:t>
            </a:r>
            <a:r>
              <a:rPr lang="en-CA" sz="2600" b="1" dirty="0"/>
              <a:t>to harmonize with ISTA)</a:t>
            </a:r>
            <a:endParaRPr lang="en-US" sz="2600" b="1" dirty="0"/>
          </a:p>
          <a:p>
            <a:endParaRPr lang="en-US" dirty="0"/>
          </a:p>
        </p:txBody>
      </p:sp>
      <p:sp>
        <p:nvSpPr>
          <p:cNvPr id="4" name="Slide Number Placeholder 3"/>
          <p:cNvSpPr>
            <a:spLocks noGrp="1"/>
          </p:cNvSpPr>
          <p:nvPr>
            <p:ph type="sldNum" sz="quarter" idx="12"/>
          </p:nvPr>
        </p:nvSpPr>
        <p:spPr/>
        <p:txBody>
          <a:bodyPr/>
          <a:lstStyle/>
          <a:p>
            <a:fld id="{E6E8E4AB-A946-406F-A717-A4205C68154D}" type="slidenum">
              <a:rPr lang="en-US" smtClean="0"/>
              <a:pPr/>
              <a:t>5</a:t>
            </a:fld>
            <a:endParaRPr lang="en-US" dirty="0"/>
          </a:p>
        </p:txBody>
      </p:sp>
    </p:spTree>
    <p:extLst>
      <p:ext uri="{BB962C8B-B14F-4D97-AF65-F5344CB8AC3E}">
        <p14:creationId xmlns:p14="http://schemas.microsoft.com/office/powerpoint/2010/main" val="3259046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Conclusions</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v"/>
            </a:pPr>
            <a:r>
              <a:rPr lang="en-US" b="1" dirty="0" smtClean="0">
                <a:solidFill>
                  <a:schemeClr val="bg1"/>
                </a:solidFill>
              </a:rPr>
              <a:t>The referee results also showed that some analysts are classifying most of the dark areas on the lettuce cotyledons as necrosis and are not classifying the areas which have decay or mechanical damage as such. The decay or mechanical damage effects the individual seed or seedling whereas the physiological necrosis effects the entire seed lot.</a:t>
            </a:r>
          </a:p>
          <a:p>
            <a:pPr>
              <a:buNone/>
            </a:pPr>
            <a:endParaRPr lang="en-US" b="1" dirty="0" smtClean="0">
              <a:solidFill>
                <a:schemeClr val="bg1"/>
              </a:solidFill>
            </a:endParaRPr>
          </a:p>
          <a:p>
            <a:pPr>
              <a:buFont typeface="Wingdings" pitchFamily="2" charset="2"/>
              <a:buChar char="v"/>
            </a:pPr>
            <a:r>
              <a:rPr lang="en-US" b="1" dirty="0" smtClean="0">
                <a:solidFill>
                  <a:schemeClr val="bg1"/>
                </a:solidFill>
              </a:rPr>
              <a:t>In the new Seedling Evaluation Handbook the digital photos will offer clarification of the differences between decay, mechanical damage and physiological necrosis.</a:t>
            </a:r>
          </a:p>
          <a:p>
            <a:pPr>
              <a:buFont typeface="Wingdings" pitchFamily="2" charset="2"/>
              <a:buChar char="v"/>
            </a:pPr>
            <a:endParaRPr lang="en-US" b="1" dirty="0" smtClean="0">
              <a:solidFill>
                <a:schemeClr val="bg1"/>
              </a:solidFill>
            </a:endParaRPr>
          </a:p>
          <a:p>
            <a:pPr>
              <a:buFont typeface="Wingdings" pitchFamily="2" charset="2"/>
              <a:buChar char="v"/>
            </a:pPr>
            <a:r>
              <a:rPr lang="en-US" b="1" dirty="0" smtClean="0">
                <a:solidFill>
                  <a:schemeClr val="bg1"/>
                </a:solidFill>
              </a:rPr>
              <a:t>The new Seedling Evaluation Handbook will have adequate pictures with well defined parameters that will be easy for the analysts to correlate to their real life seedlings</a:t>
            </a:r>
            <a:r>
              <a:rPr lang="en-US" b="1" dirty="0" smtClean="0">
                <a:solidFill>
                  <a:schemeClr val="bg1"/>
                </a:solidFill>
              </a:rPr>
              <a:t>.</a:t>
            </a:r>
          </a:p>
          <a:p>
            <a:pPr marL="0" indent="0">
              <a:buNone/>
            </a:pP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E6E8E4AB-A946-406F-A717-A4205C68154D}"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3600" b="1" dirty="0">
                <a:solidFill>
                  <a:schemeClr val="bg1"/>
                </a:solidFill>
              </a:rPr>
              <a:t>AOSA/SCST </a:t>
            </a: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Asteraceae, Sunflower </a:t>
            </a:r>
            <a:r>
              <a:rPr lang="en-US" sz="3600" b="1" dirty="0">
                <a:solidFill>
                  <a:schemeClr val="bg1"/>
                </a:solidFill>
              </a:rPr>
              <a:t>family </a:t>
            </a:r>
            <a:r>
              <a:rPr lang="en-US" sz="3600" b="1" dirty="0" smtClean="0">
                <a:solidFill>
                  <a:schemeClr val="bg1"/>
                </a:solidFill>
              </a:rPr>
              <a:t>I, lettuce</a:t>
            </a:r>
            <a:endParaRPr lang="en-US" sz="3600" b="1" dirty="0"/>
          </a:p>
        </p:txBody>
      </p:sp>
      <p:sp>
        <p:nvSpPr>
          <p:cNvPr id="3" name="Content Placeholder 2"/>
          <p:cNvSpPr>
            <a:spLocks noGrp="1"/>
          </p:cNvSpPr>
          <p:nvPr>
            <p:ph idx="1"/>
          </p:nvPr>
        </p:nvSpPr>
        <p:spPr>
          <a:xfrm>
            <a:off x="457200" y="2057400"/>
            <a:ext cx="8229600" cy="4068763"/>
          </a:xfrm>
        </p:spPr>
        <p:txBody>
          <a:bodyPr>
            <a:normAutofit fontScale="92500" lnSpcReduction="10000"/>
          </a:bodyPr>
          <a:lstStyle/>
          <a:p>
            <a:pPr marL="0" indent="0" algn="ctr">
              <a:buNone/>
            </a:pPr>
            <a:r>
              <a:rPr lang="en-US" sz="3500" b="1" dirty="0" smtClean="0">
                <a:solidFill>
                  <a:schemeClr val="bg1"/>
                </a:solidFill>
              </a:rPr>
              <a:t>Seedling Evaluation Handbook </a:t>
            </a:r>
            <a:r>
              <a:rPr lang="en-US" sz="3500" b="1" dirty="0" smtClean="0">
                <a:solidFill>
                  <a:schemeClr val="bg1"/>
                </a:solidFill>
              </a:rPr>
              <a:t>Committee</a:t>
            </a:r>
            <a:endParaRPr lang="en-US" sz="3500" b="1" dirty="0" smtClean="0">
              <a:solidFill>
                <a:schemeClr val="bg1"/>
              </a:solidFill>
            </a:endParaRPr>
          </a:p>
          <a:p>
            <a:pPr marL="0" indent="0" algn="ctr">
              <a:buNone/>
            </a:pPr>
            <a:r>
              <a:rPr lang="en-US" sz="3500" b="1" dirty="0" smtClean="0">
                <a:solidFill>
                  <a:schemeClr val="bg1"/>
                </a:solidFill>
              </a:rPr>
              <a:t>Members</a:t>
            </a:r>
            <a:r>
              <a:rPr lang="en-US" sz="3500" b="1" dirty="0" smtClean="0">
                <a:solidFill>
                  <a:schemeClr val="bg1"/>
                </a:solidFill>
              </a:rPr>
              <a:t>:</a:t>
            </a:r>
          </a:p>
          <a:p>
            <a:pPr marL="0" indent="0">
              <a:buNone/>
            </a:pPr>
            <a:r>
              <a:rPr lang="en-US" sz="3000" b="1" dirty="0" smtClean="0">
                <a:solidFill>
                  <a:schemeClr val="bg1"/>
                </a:solidFill>
              </a:rPr>
              <a:t>Elizabeth Bada</a:t>
            </a:r>
          </a:p>
          <a:p>
            <a:pPr marL="0" indent="0">
              <a:buNone/>
            </a:pPr>
            <a:r>
              <a:rPr lang="en-US" sz="3000" b="1" dirty="0" smtClean="0">
                <a:solidFill>
                  <a:schemeClr val="bg1"/>
                </a:solidFill>
              </a:rPr>
              <a:t>Jane Kohn</a:t>
            </a:r>
          </a:p>
          <a:p>
            <a:pPr marL="0" indent="0">
              <a:buNone/>
            </a:pPr>
            <a:r>
              <a:rPr lang="en-US" sz="3000" b="1" dirty="0" smtClean="0">
                <a:solidFill>
                  <a:schemeClr val="bg1"/>
                </a:solidFill>
              </a:rPr>
              <a:t>Ha Ung</a:t>
            </a:r>
          </a:p>
          <a:p>
            <a:pPr marL="0" indent="0">
              <a:buNone/>
            </a:pPr>
            <a:r>
              <a:rPr lang="en-US" sz="3000" b="1" dirty="0" smtClean="0">
                <a:solidFill>
                  <a:schemeClr val="bg1"/>
                </a:solidFill>
              </a:rPr>
              <a:t>David Johnston</a:t>
            </a:r>
          </a:p>
          <a:p>
            <a:pPr marL="0" indent="0">
              <a:buNone/>
            </a:pPr>
            <a:r>
              <a:rPr lang="en-US" sz="3000" b="1" dirty="0" smtClean="0">
                <a:solidFill>
                  <a:schemeClr val="bg1"/>
                </a:solidFill>
              </a:rPr>
              <a:t>Connie O’Brien</a:t>
            </a:r>
          </a:p>
          <a:p>
            <a:pPr marL="0" indent="0">
              <a:buNone/>
            </a:pPr>
            <a:r>
              <a:rPr lang="en-US" sz="3000" b="1" dirty="0" smtClean="0">
                <a:solidFill>
                  <a:schemeClr val="bg1"/>
                </a:solidFill>
              </a:rPr>
              <a:t>Riad Baalbaki</a:t>
            </a:r>
            <a:endParaRPr lang="en-US" sz="3000" b="1" dirty="0">
              <a:solidFill>
                <a:schemeClr val="bg1"/>
              </a:solidFill>
            </a:endParaRPr>
          </a:p>
        </p:txBody>
      </p:sp>
      <p:sp>
        <p:nvSpPr>
          <p:cNvPr id="4" name="Slide Number Placeholder 3"/>
          <p:cNvSpPr>
            <a:spLocks noGrp="1"/>
          </p:cNvSpPr>
          <p:nvPr>
            <p:ph type="sldNum" sz="quarter" idx="12"/>
          </p:nvPr>
        </p:nvSpPr>
        <p:spPr/>
        <p:txBody>
          <a:bodyPr/>
          <a:lstStyle/>
          <a:p>
            <a:fld id="{E6E8E4AB-A946-406F-A717-A4205C68154D}" type="slidenum">
              <a:rPr lang="en-US" smtClean="0"/>
              <a:pPr/>
              <a:t>51</a:t>
            </a:fld>
            <a:endParaRPr lang="en-US" dirty="0"/>
          </a:p>
        </p:txBody>
      </p:sp>
    </p:spTree>
    <p:extLst>
      <p:ext uri="{BB962C8B-B14F-4D97-AF65-F5344CB8AC3E}">
        <p14:creationId xmlns:p14="http://schemas.microsoft.com/office/powerpoint/2010/main" val="1289523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Notes</a:t>
            </a:r>
            <a:endParaRPr lang="en-US" b="1" dirty="0">
              <a:solidFill>
                <a:schemeClr val="bg1"/>
              </a:solidFill>
            </a:endParaRPr>
          </a:p>
        </p:txBody>
      </p:sp>
      <p:sp>
        <p:nvSpPr>
          <p:cNvPr id="3" name="Content Placeholder 2"/>
          <p:cNvSpPr>
            <a:spLocks noGrp="1"/>
          </p:cNvSpPr>
          <p:nvPr>
            <p:ph idx="1"/>
          </p:nvPr>
        </p:nvSpPr>
        <p:spPr>
          <a:xfrm>
            <a:off x="457200" y="1600200"/>
            <a:ext cx="8229600" cy="5029200"/>
          </a:xfrm>
        </p:spPr>
        <p:txBody>
          <a:bodyPr>
            <a:normAutofit fontScale="25000" lnSpcReduction="20000"/>
          </a:bodyPr>
          <a:lstStyle/>
          <a:p>
            <a:pPr marL="0" indent="0">
              <a:buNone/>
            </a:pPr>
            <a:endParaRPr lang="en-US" sz="8800" dirty="0"/>
          </a:p>
          <a:p>
            <a:r>
              <a:rPr lang="en-CA" sz="8800" b="1" dirty="0">
                <a:solidFill>
                  <a:schemeClr val="bg1"/>
                </a:solidFill>
              </a:rPr>
              <a:t>1.</a:t>
            </a:r>
            <a:r>
              <a:rPr lang="en-CA" sz="8800" b="1" dirty="0"/>
              <a:t>	</a:t>
            </a:r>
            <a:r>
              <a:rPr lang="en-CA" sz="8800" b="1" dirty="0">
                <a:solidFill>
                  <a:schemeClr val="bg1"/>
                </a:solidFill>
              </a:rPr>
              <a:t>Toxic materials in the substrate will cause short, blunt roots.  </a:t>
            </a:r>
            <a:r>
              <a:rPr lang="en-CA" sz="8800" b="1" dirty="0"/>
              <a:t>The roots lift away from the substrate.  Check media for toxicity and conduct retest if </a:t>
            </a:r>
            <a:r>
              <a:rPr lang="en-CA" sz="8800" b="1" dirty="0" smtClean="0"/>
              <a:t>necessary.</a:t>
            </a:r>
            <a:endParaRPr lang="en-US" sz="8800" b="1" dirty="0"/>
          </a:p>
          <a:p>
            <a:r>
              <a:rPr lang="en-CA" sz="8800" b="1" dirty="0">
                <a:solidFill>
                  <a:schemeClr val="bg1"/>
                </a:solidFill>
              </a:rPr>
              <a:t>2.	Seedlings grown on top of white filter paper will be shorter than those </a:t>
            </a:r>
            <a:r>
              <a:rPr lang="en-CA" sz="8800" b="1" dirty="0"/>
              <a:t>grown</a:t>
            </a:r>
            <a:r>
              <a:rPr lang="en-CA" sz="8800" b="1" dirty="0">
                <a:solidFill>
                  <a:schemeClr val="bg1"/>
                </a:solidFill>
              </a:rPr>
              <a:t> on</a:t>
            </a:r>
            <a:r>
              <a:rPr lang="en-CA" sz="8800" b="1" dirty="0"/>
              <a:t> dyed </a:t>
            </a:r>
            <a:r>
              <a:rPr lang="en-CA" sz="8800" b="1" dirty="0">
                <a:solidFill>
                  <a:schemeClr val="bg1"/>
                </a:solidFill>
              </a:rPr>
              <a:t>blotters.</a:t>
            </a:r>
            <a:r>
              <a:rPr lang="en-CA" sz="8800" b="1" dirty="0"/>
              <a:t> Retest if necessary.</a:t>
            </a:r>
            <a:endParaRPr lang="en-US" sz="8800" b="1" dirty="0"/>
          </a:p>
          <a:p>
            <a:r>
              <a:rPr lang="en-CA" sz="8800" b="1" dirty="0">
                <a:solidFill>
                  <a:schemeClr val="bg1"/>
                </a:solidFill>
              </a:rPr>
              <a:t>3.	Remove attached seed coats for seedling evaluation.</a:t>
            </a:r>
            <a:endParaRPr lang="en-US" sz="8800" b="1" dirty="0">
              <a:solidFill>
                <a:schemeClr val="bg1"/>
              </a:solidFill>
            </a:endParaRPr>
          </a:p>
          <a:p>
            <a:r>
              <a:rPr lang="en-CA" sz="8800" b="1" dirty="0">
                <a:solidFill>
                  <a:schemeClr val="bg1"/>
                </a:solidFill>
              </a:rPr>
              <a:t>4.	Seedlings with slight dormancy or light sensitivity may be slow to germinate.  </a:t>
            </a:r>
            <a:r>
              <a:rPr lang="en-CA" sz="8800" b="1" dirty="0"/>
              <a:t>Extend test according to the rules.</a:t>
            </a:r>
            <a:endParaRPr lang="en-US" sz="8800" b="1" dirty="0"/>
          </a:p>
          <a:p>
            <a:r>
              <a:rPr lang="en-CA" sz="8800" b="1" dirty="0">
                <a:solidFill>
                  <a:schemeClr val="bg1"/>
                </a:solidFill>
              </a:rPr>
              <a:t> 5.	One type of necrosis on lettuce cotyledons is a physiological breakdown of the plant tissues, the cause of which has not been determined.  It is manifested by discolored areas on the cotyledons, first appearing on or adjacent to the midrib and lateral veins, and should not be confused with the natural pigmentation of the different lettuce cultivars.</a:t>
            </a:r>
            <a:endParaRPr lang="en-US" sz="8800" b="1"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E6E8E4AB-A946-406F-A717-A4205C68154D}" type="slidenum">
              <a:rPr lang="en-US" smtClean="0"/>
              <a:pPr/>
              <a:t>6</a:t>
            </a:fld>
            <a:endParaRPr lang="en-US" dirty="0"/>
          </a:p>
        </p:txBody>
      </p:sp>
    </p:spTree>
    <p:extLst>
      <p:ext uri="{BB962C8B-B14F-4D97-AF65-F5344CB8AC3E}">
        <p14:creationId xmlns:p14="http://schemas.microsoft.com/office/powerpoint/2010/main" val="486637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Notes</a:t>
            </a:r>
          </a:p>
        </p:txBody>
      </p:sp>
      <p:sp>
        <p:nvSpPr>
          <p:cNvPr id="3" name="Content Placeholder 2"/>
          <p:cNvSpPr>
            <a:spLocks noGrp="1"/>
          </p:cNvSpPr>
          <p:nvPr>
            <p:ph idx="1"/>
          </p:nvPr>
        </p:nvSpPr>
        <p:spPr/>
        <p:txBody>
          <a:bodyPr>
            <a:normAutofit/>
          </a:bodyPr>
          <a:lstStyle/>
          <a:p>
            <a:pPr>
              <a:buNone/>
            </a:pPr>
            <a:r>
              <a:rPr lang="en-CA" sz="2200" b="1" dirty="0" smtClean="0">
                <a:solidFill>
                  <a:schemeClr val="bg1"/>
                </a:solidFill>
              </a:rPr>
              <a:t>6</a:t>
            </a:r>
            <a:r>
              <a:rPr lang="en-CA" sz="2200" b="1" dirty="0">
                <a:solidFill>
                  <a:schemeClr val="bg1"/>
                </a:solidFill>
              </a:rPr>
              <a:t>.	Seedlings with extensive physiological necrosis on the cotyledons may be slower in growth than those without such affected areas.  Hypocotyl and root length may be affected by other factors such as proximity to light, delayed germination or dormancy.</a:t>
            </a:r>
            <a:endParaRPr lang="en-US" sz="2200" b="1" dirty="0">
              <a:solidFill>
                <a:schemeClr val="bg1"/>
              </a:solidFill>
            </a:endParaRPr>
          </a:p>
          <a:p>
            <a:pPr>
              <a:buNone/>
            </a:pPr>
            <a:r>
              <a:rPr lang="en-CA" sz="2200" b="1" dirty="0">
                <a:solidFill>
                  <a:schemeClr val="bg1"/>
                </a:solidFill>
              </a:rPr>
              <a:t>7. </a:t>
            </a:r>
            <a:r>
              <a:rPr lang="en-CA" sz="2200" b="1" dirty="0" smtClean="0">
                <a:solidFill>
                  <a:schemeClr val="bg1"/>
                </a:solidFill>
              </a:rPr>
              <a:t>Seedlings </a:t>
            </a:r>
            <a:r>
              <a:rPr lang="en-CA" sz="2200" b="1" dirty="0">
                <a:solidFill>
                  <a:schemeClr val="bg1"/>
                </a:solidFill>
              </a:rPr>
              <a:t>with three cotyledons should be considered as “normal”. </a:t>
            </a:r>
            <a:endParaRPr lang="en-CA" sz="2200" b="1" dirty="0" smtClean="0">
              <a:solidFill>
                <a:schemeClr val="bg1"/>
              </a:solidFill>
            </a:endParaRPr>
          </a:p>
          <a:p>
            <a:pPr>
              <a:buNone/>
            </a:pPr>
            <a:r>
              <a:rPr lang="en-CA" sz="2200" b="1" dirty="0" smtClean="0">
                <a:solidFill>
                  <a:schemeClr val="bg1"/>
                </a:solidFill>
              </a:rPr>
              <a:t>8</a:t>
            </a:r>
            <a:r>
              <a:rPr lang="en-CA" sz="2200" b="1" dirty="0">
                <a:solidFill>
                  <a:schemeClr val="bg1"/>
                </a:solidFill>
              </a:rPr>
              <a:t>. The 50% Rule must be followed to classify seedlings with mechanical damage (dark areas of discoloration or decay) as “abnormal” </a:t>
            </a:r>
            <a:r>
              <a:rPr lang="en-CA" sz="2200" b="1" dirty="0" smtClean="0">
                <a:solidFill>
                  <a:schemeClr val="bg1"/>
                </a:solidFill>
              </a:rPr>
              <a:t>seedlings.</a:t>
            </a:r>
            <a:endParaRPr lang="en-US" sz="2200" b="1" dirty="0">
              <a:solidFill>
                <a:schemeClr val="bg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E6E8E4AB-A946-406F-A717-A4205C68154D}" type="slidenum">
              <a:rPr lang="en-US" smtClean="0"/>
              <a:pPr/>
              <a:t>7</a:t>
            </a:fld>
            <a:endParaRPr lang="en-US" dirty="0"/>
          </a:p>
        </p:txBody>
      </p:sp>
    </p:spTree>
    <p:extLst>
      <p:ext uri="{BB962C8B-B14F-4D97-AF65-F5344CB8AC3E}">
        <p14:creationId xmlns:p14="http://schemas.microsoft.com/office/powerpoint/2010/main" val="32350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Virtual Lettuce Referee Review</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v"/>
            </a:pPr>
            <a:r>
              <a:rPr lang="en-US" b="1" dirty="0" smtClean="0">
                <a:solidFill>
                  <a:schemeClr val="bg1"/>
                </a:solidFill>
              </a:rPr>
              <a:t>The AOSA/SCST Seedling Evaluation Handbook Committee conducted a lettuce referee in 2012. The referee results were presented in Boise in May 2013. </a:t>
            </a:r>
            <a:r>
              <a:rPr lang="en-US" b="1" dirty="0" smtClean="0">
                <a:solidFill>
                  <a:schemeClr val="bg1"/>
                </a:solidFill>
              </a:rPr>
              <a:t>The presentation </a:t>
            </a:r>
            <a:r>
              <a:rPr lang="en-US" b="1" dirty="0" smtClean="0">
                <a:solidFill>
                  <a:schemeClr val="bg1"/>
                </a:solidFill>
              </a:rPr>
              <a:t>is available on the SCST website. </a:t>
            </a:r>
          </a:p>
          <a:p>
            <a:pPr>
              <a:buFont typeface="Wingdings" pitchFamily="2" charset="2"/>
              <a:buChar char="v"/>
            </a:pPr>
            <a:r>
              <a:rPr lang="en-US" b="1" dirty="0" smtClean="0">
                <a:solidFill>
                  <a:schemeClr val="bg1"/>
                </a:solidFill>
              </a:rPr>
              <a:t>The referee photos have been classified by the Seedling Evaluation Handbook committee and will be reviewed along with some additional photos and evaluation criteria, in this webinar. </a:t>
            </a:r>
            <a:endParaRPr lang="en-US" b="1" dirty="0" smtClean="0">
              <a:solidFill>
                <a:schemeClr val="bg1"/>
              </a:solidFill>
            </a:endParaRPr>
          </a:p>
          <a:p>
            <a:pPr>
              <a:buFont typeface="Wingdings" pitchFamily="2" charset="2"/>
              <a:buChar char="v"/>
            </a:pPr>
            <a:r>
              <a:rPr lang="en-US" b="1" dirty="0" smtClean="0">
                <a:solidFill>
                  <a:schemeClr val="bg1"/>
                </a:solidFill>
              </a:rPr>
              <a:t>The Lettuce webinar will soon be available on the SCST website to view or download.</a:t>
            </a:r>
            <a:endParaRPr lang="en-US" b="1" dirty="0" smtClean="0">
              <a:solidFill>
                <a:schemeClr val="bg1"/>
              </a:solidFill>
            </a:endParaRPr>
          </a:p>
          <a:p>
            <a:pPr>
              <a:buFont typeface="Wingdings" pitchFamily="2" charset="2"/>
              <a:buChar char="v"/>
            </a:pPr>
            <a:r>
              <a:rPr lang="en-US" b="1" dirty="0" smtClean="0">
                <a:solidFill>
                  <a:schemeClr val="bg1"/>
                </a:solidFill>
              </a:rPr>
              <a:t>The different types of abnormal seedlings as described in the rules are represented in the photos.</a:t>
            </a:r>
          </a:p>
          <a:p>
            <a:pPr marL="0" indent="0">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E6E8E4AB-A946-406F-A717-A4205C68154D}"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solidFill>
                  <a:schemeClr val="bg1"/>
                </a:solidFill>
              </a:rPr>
              <a:t>Lettuce germination test</a:t>
            </a:r>
            <a:endParaRPr lang="en-US" dirty="0">
              <a:solidFill>
                <a:schemeClr val="bg1"/>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762000" y="762000"/>
            <a:ext cx="7617701" cy="528796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E6E8E4AB-A946-406F-A717-A4205C68154D}"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2517</Words>
  <Application>Microsoft Office PowerPoint</Application>
  <PresentationFormat>On-screen Show (4:3)</PresentationFormat>
  <Paragraphs>394</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 AOSA/SCST Asteraceae, Sunflower family I Lettuce   Seedling Evaluation Handbook Committee  </vt:lpstr>
      <vt:lpstr>AOSA RULES</vt:lpstr>
      <vt:lpstr>Essential seedling structures</vt:lpstr>
      <vt:lpstr>Abnormal Seedling Description</vt:lpstr>
      <vt:lpstr>Abnormal Seedling Description</vt:lpstr>
      <vt:lpstr>Notes</vt:lpstr>
      <vt:lpstr>Notes</vt:lpstr>
      <vt:lpstr>Virtual Lettuce Referee Review</vt:lpstr>
      <vt:lpstr>Lettuce germination test</vt:lpstr>
      <vt:lpstr>Assessment of Seedlings </vt:lpstr>
      <vt:lpstr>Assessment of Seedlings </vt:lpstr>
      <vt:lpstr>Image 2</vt:lpstr>
      <vt:lpstr>Image 22</vt:lpstr>
      <vt:lpstr>Image 11</vt:lpstr>
      <vt:lpstr>Image 26</vt:lpstr>
      <vt:lpstr>Assessment of seedlings</vt:lpstr>
      <vt:lpstr>Assessment of Seedlings </vt:lpstr>
      <vt:lpstr>Image 21</vt:lpstr>
      <vt:lpstr>Image 25</vt:lpstr>
      <vt:lpstr>Image 13</vt:lpstr>
      <vt:lpstr>Image 8</vt:lpstr>
      <vt:lpstr>Image 19</vt:lpstr>
      <vt:lpstr>Image 7</vt:lpstr>
      <vt:lpstr>Image 16</vt:lpstr>
      <vt:lpstr>Image 27</vt:lpstr>
      <vt:lpstr>Assessment of seedlings</vt:lpstr>
      <vt:lpstr>Assessment of seedlings</vt:lpstr>
      <vt:lpstr>Image 4</vt:lpstr>
      <vt:lpstr>Image 5</vt:lpstr>
      <vt:lpstr>Assessment of seedlings</vt:lpstr>
      <vt:lpstr>Assessment of seedlings</vt:lpstr>
      <vt:lpstr>Image 28</vt:lpstr>
      <vt:lpstr>Image 23</vt:lpstr>
      <vt:lpstr>Image 18</vt:lpstr>
      <vt:lpstr>Image 20</vt:lpstr>
      <vt:lpstr>Image 12</vt:lpstr>
      <vt:lpstr>Assessment of seedlings</vt:lpstr>
      <vt:lpstr>Image 24</vt:lpstr>
      <vt:lpstr>Image 14</vt:lpstr>
      <vt:lpstr>Image 15</vt:lpstr>
      <vt:lpstr>Image 17</vt:lpstr>
      <vt:lpstr>Assessment of seedlings</vt:lpstr>
      <vt:lpstr>Image 9</vt:lpstr>
      <vt:lpstr>Image 3</vt:lpstr>
      <vt:lpstr>Image 6</vt:lpstr>
      <vt:lpstr>Image 10</vt:lpstr>
      <vt:lpstr>Image 1</vt:lpstr>
      <vt:lpstr>Image 30</vt:lpstr>
      <vt:lpstr>Conclusions</vt:lpstr>
      <vt:lpstr>Conclusions</vt:lpstr>
      <vt:lpstr>AOSA/SCST  Asteraceae, Sunflower family I, lettuce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RB; Elizabeth Bada</dc:creator>
  <cp:lastModifiedBy>Elizabeth Bada</cp:lastModifiedBy>
  <cp:revision>362</cp:revision>
  <dcterms:created xsi:type="dcterms:W3CDTF">2013-05-09T19:36:37Z</dcterms:created>
  <dcterms:modified xsi:type="dcterms:W3CDTF">2013-11-05T19:05:56Z</dcterms:modified>
</cp:coreProperties>
</file>